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00" r:id="rId2"/>
    <p:sldId id="302" r:id="rId3"/>
    <p:sldId id="304" r:id="rId4"/>
    <p:sldId id="274" r:id="rId5"/>
    <p:sldId id="303" r:id="rId6"/>
    <p:sldId id="264" r:id="rId7"/>
    <p:sldId id="273" r:id="rId8"/>
    <p:sldId id="267" r:id="rId9"/>
    <p:sldId id="266" r:id="rId10"/>
    <p:sldId id="283" r:id="rId11"/>
    <p:sldId id="284" r:id="rId12"/>
    <p:sldId id="268" r:id="rId13"/>
    <p:sldId id="306" r:id="rId14"/>
    <p:sldId id="269" r:id="rId15"/>
    <p:sldId id="271" r:id="rId16"/>
    <p:sldId id="272" r:id="rId17"/>
    <p:sldId id="286" r:id="rId18"/>
    <p:sldId id="287" r:id="rId19"/>
    <p:sldId id="291" r:id="rId20"/>
    <p:sldId id="288" r:id="rId21"/>
    <p:sldId id="289" r:id="rId22"/>
    <p:sldId id="292" r:id="rId23"/>
    <p:sldId id="295" r:id="rId24"/>
    <p:sldId id="296" r:id="rId25"/>
    <p:sldId id="297" r:id="rId26"/>
    <p:sldId id="298" r:id="rId27"/>
    <p:sldId id="293" r:id="rId28"/>
    <p:sldId id="294" r:id="rId29"/>
    <p:sldId id="299" r:id="rId30"/>
    <p:sldId id="285" r:id="rId31"/>
    <p:sldId id="307" r:id="rId32"/>
    <p:sldId id="312" r:id="rId33"/>
    <p:sldId id="309" r:id="rId34"/>
    <p:sldId id="310" r:id="rId35"/>
    <p:sldId id="308" r:id="rId36"/>
    <p:sldId id="301" r:id="rId37"/>
    <p:sldId id="311" r:id="rId3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27" autoAdjust="0"/>
    <p:restoredTop sz="94712"/>
  </p:normalViewPr>
  <p:slideViewPr>
    <p:cSldViewPr>
      <p:cViewPr>
        <p:scale>
          <a:sx n="108" d="100"/>
          <a:sy n="108" d="100"/>
        </p:scale>
        <p:origin x="1112" y="-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3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9A52C1-C1E0-4BB9-9E18-C26F85269AA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5451D75B-5C4F-4455-9AE1-A02E89DC30CD}">
      <dgm:prSet custT="1"/>
      <dgm:spPr>
        <a:solidFill>
          <a:srgbClr val="FFC000"/>
        </a:solidFill>
      </dgm:spPr>
      <dgm:t>
        <a:bodyPr/>
        <a:lstStyle/>
        <a:p>
          <a:pPr algn="ctr" rtl="0"/>
          <a:r>
            <a:rPr lang="fr-CA" sz="11500" b="1" dirty="0" smtClean="0">
              <a:solidFill>
                <a:schemeClr val="bg1"/>
              </a:solidFill>
            </a:rPr>
            <a:t>Arthroses:</a:t>
          </a:r>
          <a:endParaRPr lang="fr-CA" sz="11500" dirty="0">
            <a:solidFill>
              <a:schemeClr val="bg1"/>
            </a:solidFill>
          </a:endParaRPr>
        </a:p>
      </dgm:t>
    </dgm:pt>
    <dgm:pt modelId="{C4A8E27D-4844-42B8-926B-B4A944E682F1}" type="parTrans" cxnId="{8A9C6CCC-3F85-4A37-9E94-7D3FAD40B85F}">
      <dgm:prSet/>
      <dgm:spPr/>
      <dgm:t>
        <a:bodyPr/>
        <a:lstStyle/>
        <a:p>
          <a:endParaRPr lang="fr-CA"/>
        </a:p>
      </dgm:t>
    </dgm:pt>
    <dgm:pt modelId="{7C6ECE28-B1C7-419A-A70F-5D4353FE5DF4}" type="sibTrans" cxnId="{8A9C6CCC-3F85-4A37-9E94-7D3FAD40B85F}">
      <dgm:prSet/>
      <dgm:spPr/>
      <dgm:t>
        <a:bodyPr/>
        <a:lstStyle/>
        <a:p>
          <a:endParaRPr lang="fr-CA"/>
        </a:p>
      </dgm:t>
    </dgm:pt>
    <dgm:pt modelId="{7915779C-A7BD-4B4B-A06F-C407557018B0}" type="pres">
      <dgm:prSet presAssocID="{549A52C1-C1E0-4BB9-9E18-C26F85269A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A54F3FA-53B6-42E8-8066-C0A72B369B04}" type="pres">
      <dgm:prSet presAssocID="{5451D75B-5C4F-4455-9AE1-A02E89DC30C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A9C6CCC-3F85-4A37-9E94-7D3FAD40B85F}" srcId="{549A52C1-C1E0-4BB9-9E18-C26F85269AA2}" destId="{5451D75B-5C4F-4455-9AE1-A02E89DC30CD}" srcOrd="0" destOrd="0" parTransId="{C4A8E27D-4844-42B8-926B-B4A944E682F1}" sibTransId="{7C6ECE28-B1C7-419A-A70F-5D4353FE5DF4}"/>
    <dgm:cxn modelId="{89524EB4-4376-484B-BD6D-AA88F84AB42B}" type="presOf" srcId="{5451D75B-5C4F-4455-9AE1-A02E89DC30CD}" destId="{EA54F3FA-53B6-42E8-8066-C0A72B369B04}" srcOrd="0" destOrd="0" presId="urn:microsoft.com/office/officeart/2005/8/layout/vList2"/>
    <dgm:cxn modelId="{C03E5BC2-96C6-4FC6-9D6A-7657127AEA5E}" type="presOf" srcId="{549A52C1-C1E0-4BB9-9E18-C26F85269AA2}" destId="{7915779C-A7BD-4B4B-A06F-C407557018B0}" srcOrd="0" destOrd="0" presId="urn:microsoft.com/office/officeart/2005/8/layout/vList2"/>
    <dgm:cxn modelId="{CBD1743E-3D98-4F54-9540-DC704367650D}" type="presParOf" srcId="{7915779C-A7BD-4B4B-A06F-C407557018B0}" destId="{EA54F3FA-53B6-42E8-8066-C0A72B369B0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DC5E9A-8BD0-4475-80E5-416BEEE779A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7E1D3276-43F3-4B5E-BE06-CE7B4ABD9E13}">
      <dgm:prSet/>
      <dgm:spPr>
        <a:solidFill>
          <a:srgbClr val="FFC000"/>
        </a:solidFill>
      </dgm:spPr>
      <dgm:t>
        <a:bodyPr/>
        <a:lstStyle/>
        <a:p>
          <a:pPr rtl="0"/>
          <a:r>
            <a:rPr lang="fr-FR" b="1" dirty="0" smtClean="0">
              <a:solidFill>
                <a:schemeClr val="bg1"/>
              </a:solidFill>
            </a:rPr>
            <a:t>Actualités thérapeutiques </a:t>
          </a:r>
          <a:endParaRPr lang="fr-CA" dirty="0">
            <a:solidFill>
              <a:schemeClr val="bg1"/>
            </a:solidFill>
          </a:endParaRPr>
        </a:p>
      </dgm:t>
    </dgm:pt>
    <dgm:pt modelId="{34B9BCDC-FC7F-46A1-8AEA-9155FC9F5A38}" type="parTrans" cxnId="{F53AE9C0-BD7E-4184-8D07-1AAA7C14EEF7}">
      <dgm:prSet/>
      <dgm:spPr/>
      <dgm:t>
        <a:bodyPr/>
        <a:lstStyle/>
        <a:p>
          <a:endParaRPr lang="fr-CA"/>
        </a:p>
      </dgm:t>
    </dgm:pt>
    <dgm:pt modelId="{17A6B2B2-7FFA-4D3A-8492-1AC2056228CC}" type="sibTrans" cxnId="{F53AE9C0-BD7E-4184-8D07-1AAA7C14EEF7}">
      <dgm:prSet/>
      <dgm:spPr/>
      <dgm:t>
        <a:bodyPr/>
        <a:lstStyle/>
        <a:p>
          <a:endParaRPr lang="fr-CA"/>
        </a:p>
      </dgm:t>
    </dgm:pt>
    <dgm:pt modelId="{C287C321-782B-4EE6-964A-9EAE9B68A52E}">
      <dgm:prSet/>
      <dgm:spPr>
        <a:solidFill>
          <a:srgbClr val="FFC000"/>
        </a:solidFill>
      </dgm:spPr>
      <dgm:t>
        <a:bodyPr/>
        <a:lstStyle/>
        <a:p>
          <a:pPr rtl="0"/>
          <a:r>
            <a:rPr lang="fr-FR" b="1" dirty="0" smtClean="0">
              <a:solidFill>
                <a:schemeClr val="bg1"/>
              </a:solidFill>
            </a:rPr>
            <a:t>Rôle du Pharmacien d’Officine </a:t>
          </a:r>
          <a:endParaRPr lang="fr-CA" dirty="0">
            <a:solidFill>
              <a:schemeClr val="bg1"/>
            </a:solidFill>
          </a:endParaRPr>
        </a:p>
      </dgm:t>
    </dgm:pt>
    <dgm:pt modelId="{0706ACF2-E160-4256-B6A1-53893DF3A12F}" type="parTrans" cxnId="{3694AB72-226F-4019-84B8-C8CDE17EE67F}">
      <dgm:prSet/>
      <dgm:spPr/>
      <dgm:t>
        <a:bodyPr/>
        <a:lstStyle/>
        <a:p>
          <a:endParaRPr lang="fr-CA"/>
        </a:p>
      </dgm:t>
    </dgm:pt>
    <dgm:pt modelId="{F4BAF813-44C1-416C-8359-6B3C3B5204B6}" type="sibTrans" cxnId="{3694AB72-226F-4019-84B8-C8CDE17EE67F}">
      <dgm:prSet/>
      <dgm:spPr/>
      <dgm:t>
        <a:bodyPr/>
        <a:lstStyle/>
        <a:p>
          <a:endParaRPr lang="fr-CA"/>
        </a:p>
      </dgm:t>
    </dgm:pt>
    <dgm:pt modelId="{A4FA634C-D71B-4B2E-8AE9-DDDD10B1984D}">
      <dgm:prSet/>
      <dgm:spPr>
        <a:solidFill>
          <a:srgbClr val="FFC000"/>
        </a:solidFill>
      </dgm:spPr>
      <dgm:t>
        <a:bodyPr/>
        <a:lstStyle/>
        <a:p>
          <a:pPr rtl="0"/>
          <a:r>
            <a:rPr lang="fr-FR" b="1" dirty="0" smtClean="0">
              <a:solidFill>
                <a:schemeClr val="bg1"/>
              </a:solidFill>
            </a:rPr>
            <a:t>dans la Prise en Charge</a:t>
          </a:r>
          <a:endParaRPr lang="fr-CA" dirty="0">
            <a:solidFill>
              <a:schemeClr val="bg1"/>
            </a:solidFill>
          </a:endParaRPr>
        </a:p>
      </dgm:t>
    </dgm:pt>
    <dgm:pt modelId="{0DB98775-4D84-41B4-8E47-2BA33384FE65}" type="parTrans" cxnId="{6A0FA4CE-21AB-43CD-BE39-7561F5BA2344}">
      <dgm:prSet/>
      <dgm:spPr/>
      <dgm:t>
        <a:bodyPr/>
        <a:lstStyle/>
        <a:p>
          <a:endParaRPr lang="fr-CA"/>
        </a:p>
      </dgm:t>
    </dgm:pt>
    <dgm:pt modelId="{A3B174FE-3219-4925-91DC-DBDAA748CB99}" type="sibTrans" cxnId="{6A0FA4CE-21AB-43CD-BE39-7561F5BA2344}">
      <dgm:prSet/>
      <dgm:spPr/>
      <dgm:t>
        <a:bodyPr/>
        <a:lstStyle/>
        <a:p>
          <a:endParaRPr lang="fr-CA"/>
        </a:p>
      </dgm:t>
    </dgm:pt>
    <dgm:pt modelId="{90395CD5-86DE-4AB1-98A1-F5D143ECAAB5}" type="pres">
      <dgm:prSet presAssocID="{74DC5E9A-8BD0-4475-80E5-416BEEE779A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BC48893-59EC-4B61-B7A8-9E812E04387F}" type="pres">
      <dgm:prSet presAssocID="{7E1D3276-43F3-4B5E-BE06-CE7B4ABD9E1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35F7115-E7AD-4950-B783-32F7DAC22F14}" type="pres">
      <dgm:prSet presAssocID="{17A6B2B2-7FFA-4D3A-8492-1AC2056228CC}" presName="sibTrans" presStyleLbl="sibTrans2D1" presStyleIdx="0" presStyleCnt="2"/>
      <dgm:spPr/>
      <dgm:t>
        <a:bodyPr/>
        <a:lstStyle/>
        <a:p>
          <a:endParaRPr lang="fr-FR"/>
        </a:p>
      </dgm:t>
    </dgm:pt>
    <dgm:pt modelId="{F3042D7D-A765-4F88-8C8C-656D689C5BCB}" type="pres">
      <dgm:prSet presAssocID="{17A6B2B2-7FFA-4D3A-8492-1AC2056228CC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67B734A9-0710-4044-932F-4AA24B9996F6}" type="pres">
      <dgm:prSet presAssocID="{C287C321-782B-4EE6-964A-9EAE9B68A52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16877E-B1A1-44D4-80E6-6D264A7442DB}" type="pres">
      <dgm:prSet presAssocID="{F4BAF813-44C1-416C-8359-6B3C3B5204B6}" presName="sibTrans" presStyleLbl="sibTrans2D1" presStyleIdx="1" presStyleCnt="2"/>
      <dgm:spPr/>
      <dgm:t>
        <a:bodyPr/>
        <a:lstStyle/>
        <a:p>
          <a:endParaRPr lang="fr-FR"/>
        </a:p>
      </dgm:t>
    </dgm:pt>
    <dgm:pt modelId="{53C55999-589E-44E0-89E3-BB09FBFD15D3}" type="pres">
      <dgm:prSet presAssocID="{F4BAF813-44C1-416C-8359-6B3C3B5204B6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CC84143A-1855-4222-91ED-94B698F378BD}" type="pres">
      <dgm:prSet presAssocID="{A4FA634C-D71B-4B2E-8AE9-DDDD10B1984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DD60DAA-A576-48B9-BF58-60E7DB4C4A15}" type="presOf" srcId="{A4FA634C-D71B-4B2E-8AE9-DDDD10B1984D}" destId="{CC84143A-1855-4222-91ED-94B698F378BD}" srcOrd="0" destOrd="0" presId="urn:microsoft.com/office/officeart/2005/8/layout/process1"/>
    <dgm:cxn modelId="{50CDEA4D-C668-4115-9B9D-62B873895A14}" type="presOf" srcId="{17A6B2B2-7FFA-4D3A-8492-1AC2056228CC}" destId="{F3042D7D-A765-4F88-8C8C-656D689C5BCB}" srcOrd="1" destOrd="0" presId="urn:microsoft.com/office/officeart/2005/8/layout/process1"/>
    <dgm:cxn modelId="{3694AB72-226F-4019-84B8-C8CDE17EE67F}" srcId="{74DC5E9A-8BD0-4475-80E5-416BEEE779A3}" destId="{C287C321-782B-4EE6-964A-9EAE9B68A52E}" srcOrd="1" destOrd="0" parTransId="{0706ACF2-E160-4256-B6A1-53893DF3A12F}" sibTransId="{F4BAF813-44C1-416C-8359-6B3C3B5204B6}"/>
    <dgm:cxn modelId="{F53AE9C0-BD7E-4184-8D07-1AAA7C14EEF7}" srcId="{74DC5E9A-8BD0-4475-80E5-416BEEE779A3}" destId="{7E1D3276-43F3-4B5E-BE06-CE7B4ABD9E13}" srcOrd="0" destOrd="0" parTransId="{34B9BCDC-FC7F-46A1-8AEA-9155FC9F5A38}" sibTransId="{17A6B2B2-7FFA-4D3A-8492-1AC2056228CC}"/>
    <dgm:cxn modelId="{22B648F9-A70D-4072-A5EE-68E48825C5C3}" type="presOf" srcId="{C287C321-782B-4EE6-964A-9EAE9B68A52E}" destId="{67B734A9-0710-4044-932F-4AA24B9996F6}" srcOrd="0" destOrd="0" presId="urn:microsoft.com/office/officeart/2005/8/layout/process1"/>
    <dgm:cxn modelId="{FFE0E915-7957-4B66-A566-2EAC80C58232}" type="presOf" srcId="{F4BAF813-44C1-416C-8359-6B3C3B5204B6}" destId="{D416877E-B1A1-44D4-80E6-6D264A7442DB}" srcOrd="0" destOrd="0" presId="urn:microsoft.com/office/officeart/2005/8/layout/process1"/>
    <dgm:cxn modelId="{72C6EDB3-5BDC-4E3A-9727-63A295B0B18D}" type="presOf" srcId="{7E1D3276-43F3-4B5E-BE06-CE7B4ABD9E13}" destId="{FBC48893-59EC-4B61-B7A8-9E812E04387F}" srcOrd="0" destOrd="0" presId="urn:microsoft.com/office/officeart/2005/8/layout/process1"/>
    <dgm:cxn modelId="{791E8992-C4B3-4C01-A7B9-3FDCDA13627D}" type="presOf" srcId="{74DC5E9A-8BD0-4475-80E5-416BEEE779A3}" destId="{90395CD5-86DE-4AB1-98A1-F5D143ECAAB5}" srcOrd="0" destOrd="0" presId="urn:microsoft.com/office/officeart/2005/8/layout/process1"/>
    <dgm:cxn modelId="{9D47E1B1-2029-414F-9436-D5FDC06E5ECE}" type="presOf" srcId="{17A6B2B2-7FFA-4D3A-8492-1AC2056228CC}" destId="{735F7115-E7AD-4950-B783-32F7DAC22F14}" srcOrd="0" destOrd="0" presId="urn:microsoft.com/office/officeart/2005/8/layout/process1"/>
    <dgm:cxn modelId="{6A0FA4CE-21AB-43CD-BE39-7561F5BA2344}" srcId="{74DC5E9A-8BD0-4475-80E5-416BEEE779A3}" destId="{A4FA634C-D71B-4B2E-8AE9-DDDD10B1984D}" srcOrd="2" destOrd="0" parTransId="{0DB98775-4D84-41B4-8E47-2BA33384FE65}" sibTransId="{A3B174FE-3219-4925-91DC-DBDAA748CB99}"/>
    <dgm:cxn modelId="{D447677C-1CAB-4432-AFE7-EA1D67E86622}" type="presOf" srcId="{F4BAF813-44C1-416C-8359-6B3C3B5204B6}" destId="{53C55999-589E-44E0-89E3-BB09FBFD15D3}" srcOrd="1" destOrd="0" presId="urn:microsoft.com/office/officeart/2005/8/layout/process1"/>
    <dgm:cxn modelId="{CC0ED7F4-4B30-4EE4-B0C9-6A7E3273DFA6}" type="presParOf" srcId="{90395CD5-86DE-4AB1-98A1-F5D143ECAAB5}" destId="{FBC48893-59EC-4B61-B7A8-9E812E04387F}" srcOrd="0" destOrd="0" presId="urn:microsoft.com/office/officeart/2005/8/layout/process1"/>
    <dgm:cxn modelId="{9EEF80AE-2695-4A9A-A5E2-AC07061BB9DE}" type="presParOf" srcId="{90395CD5-86DE-4AB1-98A1-F5D143ECAAB5}" destId="{735F7115-E7AD-4950-B783-32F7DAC22F14}" srcOrd="1" destOrd="0" presId="urn:microsoft.com/office/officeart/2005/8/layout/process1"/>
    <dgm:cxn modelId="{43EAD55A-CCC4-4B36-8ACC-8C523E907CF2}" type="presParOf" srcId="{735F7115-E7AD-4950-B783-32F7DAC22F14}" destId="{F3042D7D-A765-4F88-8C8C-656D689C5BCB}" srcOrd="0" destOrd="0" presId="urn:microsoft.com/office/officeart/2005/8/layout/process1"/>
    <dgm:cxn modelId="{EED07EC0-46D0-4E06-AFC2-6858EA01C943}" type="presParOf" srcId="{90395CD5-86DE-4AB1-98A1-F5D143ECAAB5}" destId="{67B734A9-0710-4044-932F-4AA24B9996F6}" srcOrd="2" destOrd="0" presId="urn:microsoft.com/office/officeart/2005/8/layout/process1"/>
    <dgm:cxn modelId="{B8D16DFD-A3AE-44C7-93F8-6E2B113A9F0E}" type="presParOf" srcId="{90395CD5-86DE-4AB1-98A1-F5D143ECAAB5}" destId="{D416877E-B1A1-44D4-80E6-6D264A7442DB}" srcOrd="3" destOrd="0" presId="urn:microsoft.com/office/officeart/2005/8/layout/process1"/>
    <dgm:cxn modelId="{71EFB134-04A5-4F98-BE94-4441DD824EE6}" type="presParOf" srcId="{D416877E-B1A1-44D4-80E6-6D264A7442DB}" destId="{53C55999-589E-44E0-89E3-BB09FBFD15D3}" srcOrd="0" destOrd="0" presId="urn:microsoft.com/office/officeart/2005/8/layout/process1"/>
    <dgm:cxn modelId="{62F64D91-3EB9-4C06-896D-2F0EA7D67CE0}" type="presParOf" srcId="{90395CD5-86DE-4AB1-98A1-F5D143ECAAB5}" destId="{CC84143A-1855-4222-91ED-94B698F378B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734414-E613-4FF0-9D51-4B3068668BC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614CC17A-6D46-416A-9846-8BD594EE087D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 rtl="0"/>
          <a:r>
            <a:rPr lang="fr-FR" b="1" dirty="0" smtClean="0"/>
            <a:t>Présentation:  </a:t>
          </a:r>
        </a:p>
        <a:p>
          <a:pPr algn="l" rtl="0"/>
          <a:r>
            <a:rPr lang="fr-FR" b="1" dirty="0" smtClean="0"/>
            <a:t>Dr </a:t>
          </a:r>
          <a:r>
            <a:rPr lang="fr-FR" b="1" dirty="0" err="1" smtClean="0"/>
            <a:t>Boureima</a:t>
          </a:r>
          <a:r>
            <a:rPr lang="fr-FR" b="1" dirty="0" smtClean="0"/>
            <a:t> KODIO, MD</a:t>
          </a:r>
          <a:r>
            <a:rPr lang="fr-FR" dirty="0" smtClean="0"/>
            <a:t>, </a:t>
          </a:r>
          <a:endParaRPr lang="fr-CA" dirty="0"/>
        </a:p>
      </dgm:t>
    </dgm:pt>
    <dgm:pt modelId="{D5AD052A-EF9A-4B80-A080-6DD8098C5CBB}" type="parTrans" cxnId="{7683075C-243E-4513-8353-8347190EE746}">
      <dgm:prSet/>
      <dgm:spPr/>
      <dgm:t>
        <a:bodyPr/>
        <a:lstStyle/>
        <a:p>
          <a:endParaRPr lang="fr-CA"/>
        </a:p>
      </dgm:t>
    </dgm:pt>
    <dgm:pt modelId="{AA287FB3-2664-4DB9-8BFE-634BCF6DD9FB}" type="sibTrans" cxnId="{7683075C-243E-4513-8353-8347190EE746}">
      <dgm:prSet/>
      <dgm:spPr/>
      <dgm:t>
        <a:bodyPr/>
        <a:lstStyle/>
        <a:p>
          <a:endParaRPr lang="fr-CA"/>
        </a:p>
      </dgm:t>
    </dgm:pt>
    <dgm:pt modelId="{59FAC6FA-27CE-4643-8CCE-887573D4623A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fr-FR" dirty="0" smtClean="0"/>
            <a:t>Spécialiste en  Rhumatologie, Maladies systémiques, </a:t>
          </a:r>
          <a:r>
            <a:rPr lang="fr-FR" dirty="0" err="1" smtClean="0"/>
            <a:t>Oncorhumatologie</a:t>
          </a:r>
          <a:r>
            <a:rPr lang="fr-FR" dirty="0" smtClean="0"/>
            <a:t>, Echographie musculo-squelettique</a:t>
          </a:r>
          <a:endParaRPr lang="fr-CA" dirty="0"/>
        </a:p>
      </dgm:t>
    </dgm:pt>
    <dgm:pt modelId="{DDC28824-41D5-4527-888C-E4C036D73E40}" type="parTrans" cxnId="{998952F9-9B4C-43EC-8F74-A6C5ABBE4F31}">
      <dgm:prSet/>
      <dgm:spPr/>
      <dgm:t>
        <a:bodyPr/>
        <a:lstStyle/>
        <a:p>
          <a:endParaRPr lang="fr-CA"/>
        </a:p>
      </dgm:t>
    </dgm:pt>
    <dgm:pt modelId="{B1E93D35-8310-4257-997E-2A154176A447}" type="sibTrans" cxnId="{998952F9-9B4C-43EC-8F74-A6C5ABBE4F31}">
      <dgm:prSet/>
      <dgm:spPr/>
      <dgm:t>
        <a:bodyPr/>
        <a:lstStyle/>
        <a:p>
          <a:endParaRPr lang="fr-CA"/>
        </a:p>
      </dgm:t>
    </dgm:pt>
    <dgm:pt modelId="{BD4D963F-0E05-4197-B5A4-6A7F417C2052}" type="pres">
      <dgm:prSet presAssocID="{A2734414-E613-4FF0-9D51-4B3068668BC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9D6C3D2-6E7B-4AC6-B321-A23CE43C8DFC}" type="pres">
      <dgm:prSet presAssocID="{A2734414-E613-4FF0-9D51-4B3068668BC5}" presName="arrow" presStyleLbl="bgShp" presStyleIdx="0" presStyleCnt="1"/>
      <dgm:spPr/>
    </dgm:pt>
    <dgm:pt modelId="{C4698C93-7907-4D25-AB8A-31776D02504A}" type="pres">
      <dgm:prSet presAssocID="{A2734414-E613-4FF0-9D51-4B3068668BC5}" presName="linearProcess" presStyleCnt="0"/>
      <dgm:spPr/>
    </dgm:pt>
    <dgm:pt modelId="{E434C7B8-0F59-47EA-B6B9-7A881864A286}" type="pres">
      <dgm:prSet presAssocID="{614CC17A-6D46-416A-9846-8BD594EE087D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F1B2DD7-67DA-4916-95BC-ECC4E970C765}" type="pres">
      <dgm:prSet presAssocID="{AA287FB3-2664-4DB9-8BFE-634BCF6DD9FB}" presName="sibTrans" presStyleCnt="0"/>
      <dgm:spPr/>
    </dgm:pt>
    <dgm:pt modelId="{F2DCA625-F6A8-44F3-8670-4A2AABF41C84}" type="pres">
      <dgm:prSet presAssocID="{59FAC6FA-27CE-4643-8CCE-887573D4623A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98952F9-9B4C-43EC-8F74-A6C5ABBE4F31}" srcId="{A2734414-E613-4FF0-9D51-4B3068668BC5}" destId="{59FAC6FA-27CE-4643-8CCE-887573D4623A}" srcOrd="1" destOrd="0" parTransId="{DDC28824-41D5-4527-888C-E4C036D73E40}" sibTransId="{B1E93D35-8310-4257-997E-2A154176A447}"/>
    <dgm:cxn modelId="{0E0E4BD4-17D7-4B33-BFD3-38D344ACEAB0}" type="presOf" srcId="{59FAC6FA-27CE-4643-8CCE-887573D4623A}" destId="{F2DCA625-F6A8-44F3-8670-4A2AABF41C84}" srcOrd="0" destOrd="0" presId="urn:microsoft.com/office/officeart/2005/8/layout/hProcess9"/>
    <dgm:cxn modelId="{0501EE8E-8F81-49EA-BFDA-A96B39D94DF7}" type="presOf" srcId="{A2734414-E613-4FF0-9D51-4B3068668BC5}" destId="{BD4D963F-0E05-4197-B5A4-6A7F417C2052}" srcOrd="0" destOrd="0" presId="urn:microsoft.com/office/officeart/2005/8/layout/hProcess9"/>
    <dgm:cxn modelId="{7683075C-243E-4513-8353-8347190EE746}" srcId="{A2734414-E613-4FF0-9D51-4B3068668BC5}" destId="{614CC17A-6D46-416A-9846-8BD594EE087D}" srcOrd="0" destOrd="0" parTransId="{D5AD052A-EF9A-4B80-A080-6DD8098C5CBB}" sibTransId="{AA287FB3-2664-4DB9-8BFE-634BCF6DD9FB}"/>
    <dgm:cxn modelId="{9670DCAB-378B-49E8-989E-2D876805706E}" type="presOf" srcId="{614CC17A-6D46-416A-9846-8BD594EE087D}" destId="{E434C7B8-0F59-47EA-B6B9-7A881864A286}" srcOrd="0" destOrd="0" presId="urn:microsoft.com/office/officeart/2005/8/layout/hProcess9"/>
    <dgm:cxn modelId="{DBD61D40-D678-4BE2-AE97-E6AF7A251228}" type="presParOf" srcId="{BD4D963F-0E05-4197-B5A4-6A7F417C2052}" destId="{09D6C3D2-6E7B-4AC6-B321-A23CE43C8DFC}" srcOrd="0" destOrd="0" presId="urn:microsoft.com/office/officeart/2005/8/layout/hProcess9"/>
    <dgm:cxn modelId="{BEC60A8C-F93B-47CF-B5D8-2E04E4A1997E}" type="presParOf" srcId="{BD4D963F-0E05-4197-B5A4-6A7F417C2052}" destId="{C4698C93-7907-4D25-AB8A-31776D02504A}" srcOrd="1" destOrd="0" presId="urn:microsoft.com/office/officeart/2005/8/layout/hProcess9"/>
    <dgm:cxn modelId="{361384A5-74FA-4A0A-8D1A-5BC8EACA6227}" type="presParOf" srcId="{C4698C93-7907-4D25-AB8A-31776D02504A}" destId="{E434C7B8-0F59-47EA-B6B9-7A881864A286}" srcOrd="0" destOrd="0" presId="urn:microsoft.com/office/officeart/2005/8/layout/hProcess9"/>
    <dgm:cxn modelId="{ACCA0DDF-2C9D-49EA-AE6F-4B0355875718}" type="presParOf" srcId="{C4698C93-7907-4D25-AB8A-31776D02504A}" destId="{8F1B2DD7-67DA-4916-95BC-ECC4E970C765}" srcOrd="1" destOrd="0" presId="urn:microsoft.com/office/officeart/2005/8/layout/hProcess9"/>
    <dgm:cxn modelId="{20FB9968-E05B-459E-938E-C3B61EEDB332}" type="presParOf" srcId="{C4698C93-7907-4D25-AB8A-31776D02504A}" destId="{F2DCA625-F6A8-44F3-8670-4A2AABF41C84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DCB88A-5B3A-4941-A0F3-D3B356612634}" type="doc">
      <dgm:prSet loTypeId="urn:microsoft.com/office/officeart/2005/8/layout/funnel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fr-CA"/>
        </a:p>
      </dgm:t>
    </dgm:pt>
    <dgm:pt modelId="{B01C1BA9-CE81-439A-87B1-CD21B653A2EC}">
      <dgm:prSet custT="1"/>
      <dgm:spPr/>
      <dgm:t>
        <a:bodyPr/>
        <a:lstStyle/>
        <a:p>
          <a:pPr rtl="0"/>
          <a:r>
            <a:rPr lang="fr-FR" sz="5400" b="1" dirty="0" smtClean="0">
              <a:solidFill>
                <a:srgbClr val="FFC000"/>
              </a:solidFill>
            </a:rPr>
            <a:t>VI. Diagnostic</a:t>
          </a:r>
          <a:endParaRPr lang="fr-CA" sz="5400" dirty="0">
            <a:solidFill>
              <a:srgbClr val="FFC000"/>
            </a:solidFill>
          </a:endParaRPr>
        </a:p>
      </dgm:t>
    </dgm:pt>
    <dgm:pt modelId="{9DB9A83C-8A08-4E76-BC56-7A5E4EA33807}" type="parTrans" cxnId="{453663B7-040B-43EC-BBA9-259454524EBE}">
      <dgm:prSet/>
      <dgm:spPr/>
      <dgm:t>
        <a:bodyPr/>
        <a:lstStyle/>
        <a:p>
          <a:endParaRPr lang="fr-CA"/>
        </a:p>
      </dgm:t>
    </dgm:pt>
    <dgm:pt modelId="{AF294E84-7C14-4321-A9D1-E1448B12C525}" type="sibTrans" cxnId="{453663B7-040B-43EC-BBA9-259454524EBE}">
      <dgm:prSet/>
      <dgm:spPr/>
      <dgm:t>
        <a:bodyPr/>
        <a:lstStyle/>
        <a:p>
          <a:endParaRPr lang="fr-CA"/>
        </a:p>
      </dgm:t>
    </dgm:pt>
    <dgm:pt modelId="{A0B2BD3F-5B78-40D7-BD50-6738D3B3152B}" type="pres">
      <dgm:prSet presAssocID="{27DCB88A-5B3A-4941-A0F3-D3B356612634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8C63AC8-7936-42ED-BA7A-DD22E28E2476}" type="pres">
      <dgm:prSet presAssocID="{27DCB88A-5B3A-4941-A0F3-D3B356612634}" presName="ellipse" presStyleLbl="trBgShp" presStyleIdx="0" presStyleCnt="1"/>
      <dgm:spPr/>
    </dgm:pt>
    <dgm:pt modelId="{C3F392F7-F5F9-442C-BF8B-75478AB945A6}" type="pres">
      <dgm:prSet presAssocID="{27DCB88A-5B3A-4941-A0F3-D3B356612634}" presName="arrow1" presStyleLbl="fgShp" presStyleIdx="0" presStyleCnt="1"/>
      <dgm:spPr/>
    </dgm:pt>
    <dgm:pt modelId="{0A27EB53-4D0A-4665-9AB0-E72C9B71D6F4}" type="pres">
      <dgm:prSet presAssocID="{27DCB88A-5B3A-4941-A0F3-D3B356612634}" presName="rectangle" presStyleLbl="revTx" presStyleIdx="0" presStyleCnt="1" custScaleX="15219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CDB198A-5673-4CE1-B469-0BA873A013A5}" type="pres">
      <dgm:prSet presAssocID="{27DCB88A-5B3A-4941-A0F3-D3B356612634}" presName="funnel" presStyleLbl="trAlignAcc1" presStyleIdx="0" presStyleCnt="1"/>
      <dgm:spPr/>
    </dgm:pt>
  </dgm:ptLst>
  <dgm:cxnLst>
    <dgm:cxn modelId="{453663B7-040B-43EC-BBA9-259454524EBE}" srcId="{27DCB88A-5B3A-4941-A0F3-D3B356612634}" destId="{B01C1BA9-CE81-439A-87B1-CD21B653A2EC}" srcOrd="0" destOrd="0" parTransId="{9DB9A83C-8A08-4E76-BC56-7A5E4EA33807}" sibTransId="{AF294E84-7C14-4321-A9D1-E1448B12C525}"/>
    <dgm:cxn modelId="{5B4E2A3A-CD7C-442B-87A7-113A882B5382}" type="presOf" srcId="{27DCB88A-5B3A-4941-A0F3-D3B356612634}" destId="{A0B2BD3F-5B78-40D7-BD50-6738D3B3152B}" srcOrd="0" destOrd="0" presId="urn:microsoft.com/office/officeart/2005/8/layout/funnel1"/>
    <dgm:cxn modelId="{F25D1A7C-C2A7-4710-882D-04B732C380F7}" type="presOf" srcId="{B01C1BA9-CE81-439A-87B1-CD21B653A2EC}" destId="{0A27EB53-4D0A-4665-9AB0-E72C9B71D6F4}" srcOrd="0" destOrd="0" presId="urn:microsoft.com/office/officeart/2005/8/layout/funnel1"/>
    <dgm:cxn modelId="{EFE1FB9E-318F-4DCA-A88C-75299F1A0527}" type="presParOf" srcId="{A0B2BD3F-5B78-40D7-BD50-6738D3B3152B}" destId="{B8C63AC8-7936-42ED-BA7A-DD22E28E2476}" srcOrd="0" destOrd="0" presId="urn:microsoft.com/office/officeart/2005/8/layout/funnel1"/>
    <dgm:cxn modelId="{4527D485-C3EC-4685-8E62-EFBA9BB4AB16}" type="presParOf" srcId="{A0B2BD3F-5B78-40D7-BD50-6738D3B3152B}" destId="{C3F392F7-F5F9-442C-BF8B-75478AB945A6}" srcOrd="1" destOrd="0" presId="urn:microsoft.com/office/officeart/2005/8/layout/funnel1"/>
    <dgm:cxn modelId="{9B981197-1061-4048-9780-D6E029975A6B}" type="presParOf" srcId="{A0B2BD3F-5B78-40D7-BD50-6738D3B3152B}" destId="{0A27EB53-4D0A-4665-9AB0-E72C9B71D6F4}" srcOrd="2" destOrd="0" presId="urn:microsoft.com/office/officeart/2005/8/layout/funnel1"/>
    <dgm:cxn modelId="{D842AFAE-184E-4F08-ADD5-F240C7947707}" type="presParOf" srcId="{A0B2BD3F-5B78-40D7-BD50-6738D3B3152B}" destId="{3CDB198A-5673-4CE1-B469-0BA873A013A5}" srcOrd="3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5796BF-67A4-4340-BFDA-74EC6E29D2C8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CA"/>
        </a:p>
      </dgm:t>
    </dgm:pt>
    <dgm:pt modelId="{2EDF9979-29F6-4C50-82FC-CBC2A0B04EB8}">
      <dgm:prSet/>
      <dgm:spPr/>
      <dgm:t>
        <a:bodyPr/>
        <a:lstStyle/>
        <a:p>
          <a:pPr rtl="0"/>
          <a:r>
            <a:rPr lang="fr-FR" b="1" dirty="0" smtClean="0">
              <a:solidFill>
                <a:srgbClr val="FFC000"/>
              </a:solidFill>
            </a:rPr>
            <a:t>Prise en charge de l’arthrose</a:t>
          </a:r>
          <a:endParaRPr lang="fr-CA" dirty="0">
            <a:solidFill>
              <a:srgbClr val="FFC000"/>
            </a:solidFill>
          </a:endParaRPr>
        </a:p>
      </dgm:t>
    </dgm:pt>
    <dgm:pt modelId="{2A736F03-C96D-44CA-955B-6EC0736A2EA6}" type="parTrans" cxnId="{6C8552B6-5E8F-4EA8-8466-8A95FCD2183D}">
      <dgm:prSet/>
      <dgm:spPr/>
      <dgm:t>
        <a:bodyPr/>
        <a:lstStyle/>
        <a:p>
          <a:endParaRPr lang="fr-CA"/>
        </a:p>
      </dgm:t>
    </dgm:pt>
    <dgm:pt modelId="{FD2B159B-9C21-4FC9-8C09-08BF47DB6103}" type="sibTrans" cxnId="{6C8552B6-5E8F-4EA8-8466-8A95FCD2183D}">
      <dgm:prSet/>
      <dgm:spPr/>
      <dgm:t>
        <a:bodyPr/>
        <a:lstStyle/>
        <a:p>
          <a:endParaRPr lang="fr-CA"/>
        </a:p>
      </dgm:t>
    </dgm:pt>
    <dgm:pt modelId="{3C8D25A4-7F9F-4B84-961D-9F2E9923FBDD}" type="pres">
      <dgm:prSet presAssocID="{145796BF-67A4-4340-BFDA-74EC6E29D2C8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fr-FR"/>
        </a:p>
      </dgm:t>
    </dgm:pt>
    <dgm:pt modelId="{D673013E-1868-408D-A967-3A4C5DF41A76}" type="pres">
      <dgm:prSet presAssocID="{145796BF-67A4-4340-BFDA-74EC6E29D2C8}" presName="pyramid" presStyleLbl="node1" presStyleIdx="0" presStyleCnt="1"/>
      <dgm:spPr/>
    </dgm:pt>
    <dgm:pt modelId="{6DD5A787-AB39-400F-B6D3-C28A9A935F06}" type="pres">
      <dgm:prSet presAssocID="{145796BF-67A4-4340-BFDA-74EC6E29D2C8}" presName="theList" presStyleCnt="0"/>
      <dgm:spPr/>
    </dgm:pt>
    <dgm:pt modelId="{41CABB5D-AF07-4ED0-9CB3-548D92EA6D58}" type="pres">
      <dgm:prSet presAssocID="{2EDF9979-29F6-4C50-82FC-CBC2A0B04EB8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80149E-A86A-4B4F-A76C-C92A81DD1787}" type="pres">
      <dgm:prSet presAssocID="{2EDF9979-29F6-4C50-82FC-CBC2A0B04EB8}" presName="aSpace" presStyleCnt="0"/>
      <dgm:spPr/>
    </dgm:pt>
  </dgm:ptLst>
  <dgm:cxnLst>
    <dgm:cxn modelId="{73367373-1E20-45ED-BD2B-FA4A7EFB4F46}" type="presOf" srcId="{145796BF-67A4-4340-BFDA-74EC6E29D2C8}" destId="{3C8D25A4-7F9F-4B84-961D-9F2E9923FBDD}" srcOrd="0" destOrd="0" presId="urn:microsoft.com/office/officeart/2005/8/layout/pyramid2"/>
    <dgm:cxn modelId="{6C8552B6-5E8F-4EA8-8466-8A95FCD2183D}" srcId="{145796BF-67A4-4340-BFDA-74EC6E29D2C8}" destId="{2EDF9979-29F6-4C50-82FC-CBC2A0B04EB8}" srcOrd="0" destOrd="0" parTransId="{2A736F03-C96D-44CA-955B-6EC0736A2EA6}" sibTransId="{FD2B159B-9C21-4FC9-8C09-08BF47DB6103}"/>
    <dgm:cxn modelId="{F1ED591A-5D8D-462F-9608-69E89658A8F6}" type="presOf" srcId="{2EDF9979-29F6-4C50-82FC-CBC2A0B04EB8}" destId="{41CABB5D-AF07-4ED0-9CB3-548D92EA6D58}" srcOrd="0" destOrd="0" presId="urn:microsoft.com/office/officeart/2005/8/layout/pyramid2"/>
    <dgm:cxn modelId="{FE62B880-B1CF-4233-A82B-D9C292F7012F}" type="presParOf" srcId="{3C8D25A4-7F9F-4B84-961D-9F2E9923FBDD}" destId="{D673013E-1868-408D-A967-3A4C5DF41A76}" srcOrd="0" destOrd="0" presId="urn:microsoft.com/office/officeart/2005/8/layout/pyramid2"/>
    <dgm:cxn modelId="{B7E35057-19B9-4991-9401-C2C375256C19}" type="presParOf" srcId="{3C8D25A4-7F9F-4B84-961D-9F2E9923FBDD}" destId="{6DD5A787-AB39-400F-B6D3-C28A9A935F06}" srcOrd="1" destOrd="0" presId="urn:microsoft.com/office/officeart/2005/8/layout/pyramid2"/>
    <dgm:cxn modelId="{12AFE89B-ABB7-492A-A934-3474EB4CF907}" type="presParOf" srcId="{6DD5A787-AB39-400F-B6D3-C28A9A935F06}" destId="{41CABB5D-AF07-4ED0-9CB3-548D92EA6D58}" srcOrd="0" destOrd="0" presId="urn:microsoft.com/office/officeart/2005/8/layout/pyramid2"/>
    <dgm:cxn modelId="{E8752229-6ACF-4938-AA3B-39A1C4D02D02}" type="presParOf" srcId="{6DD5A787-AB39-400F-B6D3-C28A9A935F06}" destId="{5280149E-A86A-4B4F-A76C-C92A81DD1787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998169-5C2B-4425-BC36-4536495793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680DF914-30FF-4C16-89F3-6FE5B1F19374}">
      <dgm:prSet/>
      <dgm:spPr/>
      <dgm:t>
        <a:bodyPr/>
        <a:lstStyle/>
        <a:p>
          <a:pPr rtl="0"/>
          <a:r>
            <a:rPr lang="fr-FR" b="1" dirty="0" smtClean="0"/>
            <a:t>VII. Principes </a:t>
          </a:r>
          <a:r>
            <a:rPr lang="fr-FR" b="1" dirty="0" smtClean="0"/>
            <a:t>thérapeutiques de l’arthrose </a:t>
          </a:r>
          <a:endParaRPr lang="fr-CA" dirty="0"/>
        </a:p>
      </dgm:t>
    </dgm:pt>
    <dgm:pt modelId="{3172B458-9BB1-44E5-BA26-C1B35C925C14}" type="parTrans" cxnId="{8BAC9D08-93B8-4582-B0EC-7EF9DCD41326}">
      <dgm:prSet/>
      <dgm:spPr/>
      <dgm:t>
        <a:bodyPr/>
        <a:lstStyle/>
        <a:p>
          <a:endParaRPr lang="fr-CA"/>
        </a:p>
      </dgm:t>
    </dgm:pt>
    <dgm:pt modelId="{E712B2F2-BD69-4A0C-A25C-9AF9503AF6AA}" type="sibTrans" cxnId="{8BAC9D08-93B8-4582-B0EC-7EF9DCD41326}">
      <dgm:prSet/>
      <dgm:spPr/>
      <dgm:t>
        <a:bodyPr/>
        <a:lstStyle/>
        <a:p>
          <a:endParaRPr lang="fr-CA"/>
        </a:p>
      </dgm:t>
    </dgm:pt>
    <dgm:pt modelId="{53B8C23A-3DBA-49E5-BABD-9869C2A160C5}" type="pres">
      <dgm:prSet presAssocID="{67998169-5C2B-4425-BC36-4536495793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5BDEDFE-0486-45FA-A5BC-EE45A5B135FA}" type="pres">
      <dgm:prSet presAssocID="{680DF914-30FF-4C16-89F3-6FE5B1F1937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93C8DA7-1891-4A03-9CC2-456B82A64756}" type="presOf" srcId="{67998169-5C2B-4425-BC36-45364957938E}" destId="{53B8C23A-3DBA-49E5-BABD-9869C2A160C5}" srcOrd="0" destOrd="0" presId="urn:microsoft.com/office/officeart/2005/8/layout/vList2"/>
    <dgm:cxn modelId="{A3F564D7-B8ED-4731-A41D-5824279C80E7}" type="presOf" srcId="{680DF914-30FF-4C16-89F3-6FE5B1F19374}" destId="{D5BDEDFE-0486-45FA-A5BC-EE45A5B135FA}" srcOrd="0" destOrd="0" presId="urn:microsoft.com/office/officeart/2005/8/layout/vList2"/>
    <dgm:cxn modelId="{8BAC9D08-93B8-4582-B0EC-7EF9DCD41326}" srcId="{67998169-5C2B-4425-BC36-45364957938E}" destId="{680DF914-30FF-4C16-89F3-6FE5B1F19374}" srcOrd="0" destOrd="0" parTransId="{3172B458-9BB1-44E5-BA26-C1B35C925C14}" sibTransId="{E712B2F2-BD69-4A0C-A25C-9AF9503AF6AA}"/>
    <dgm:cxn modelId="{F6DEEBC9-34AF-43AB-9F24-A71BAD6E9059}" type="presParOf" srcId="{53B8C23A-3DBA-49E5-BABD-9869C2A160C5}" destId="{D5BDEDFE-0486-45FA-A5BC-EE45A5B135F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7AF00C-1FA6-456B-8BA0-F8BF97C3A7E6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CA"/>
        </a:p>
      </dgm:t>
    </dgm:pt>
    <dgm:pt modelId="{772E64A6-9B3C-46BE-9442-FC7B73467A81}">
      <dgm:prSet/>
      <dgm:spPr/>
      <dgm:t>
        <a:bodyPr/>
        <a:lstStyle/>
        <a:p>
          <a:pPr rtl="0"/>
          <a:r>
            <a:rPr lang="fr-FR" b="1" smtClean="0"/>
            <a:t>Soulager</a:t>
          </a:r>
          <a:r>
            <a:rPr lang="fr-FR" smtClean="0"/>
            <a:t> la douleur</a:t>
          </a:r>
          <a:endParaRPr lang="fr-CA"/>
        </a:p>
      </dgm:t>
    </dgm:pt>
    <dgm:pt modelId="{BDA8B647-3F5C-4AD4-AB14-22AEAB38D659}" type="parTrans" cxnId="{6E2220D9-095B-43A5-BB30-225FD7D333DC}">
      <dgm:prSet/>
      <dgm:spPr/>
      <dgm:t>
        <a:bodyPr/>
        <a:lstStyle/>
        <a:p>
          <a:endParaRPr lang="fr-CA"/>
        </a:p>
      </dgm:t>
    </dgm:pt>
    <dgm:pt modelId="{0C1CAA7C-CC9D-4CF3-B124-0985EDC236E6}" type="sibTrans" cxnId="{6E2220D9-095B-43A5-BB30-225FD7D333DC}">
      <dgm:prSet/>
      <dgm:spPr/>
      <dgm:t>
        <a:bodyPr/>
        <a:lstStyle/>
        <a:p>
          <a:endParaRPr lang="fr-CA"/>
        </a:p>
      </dgm:t>
    </dgm:pt>
    <dgm:pt modelId="{A474145D-881A-4518-B6FA-11DB31461827}">
      <dgm:prSet/>
      <dgm:spPr/>
      <dgm:t>
        <a:bodyPr/>
        <a:lstStyle/>
        <a:p>
          <a:pPr rtl="0"/>
          <a:r>
            <a:rPr lang="fr-FR" b="1" dirty="0" smtClean="0"/>
            <a:t>Améliorer</a:t>
          </a:r>
          <a:r>
            <a:rPr lang="fr-FR" dirty="0" smtClean="0"/>
            <a:t> la fonction</a:t>
          </a:r>
          <a:endParaRPr lang="fr-CA" dirty="0"/>
        </a:p>
      </dgm:t>
    </dgm:pt>
    <dgm:pt modelId="{15D9A92E-3DC8-47E7-B5F3-ACDFA4AFAC8F}" type="parTrans" cxnId="{855A0B16-D493-4B75-AE96-CD7B7F960879}">
      <dgm:prSet/>
      <dgm:spPr/>
      <dgm:t>
        <a:bodyPr/>
        <a:lstStyle/>
        <a:p>
          <a:endParaRPr lang="fr-CA"/>
        </a:p>
      </dgm:t>
    </dgm:pt>
    <dgm:pt modelId="{33FCAEA1-E62B-4FAA-9891-86A7D0F621FF}" type="sibTrans" cxnId="{855A0B16-D493-4B75-AE96-CD7B7F960879}">
      <dgm:prSet/>
      <dgm:spPr/>
      <dgm:t>
        <a:bodyPr/>
        <a:lstStyle/>
        <a:p>
          <a:endParaRPr lang="fr-CA"/>
        </a:p>
      </dgm:t>
    </dgm:pt>
    <dgm:pt modelId="{1A147F24-DC0D-4D9E-821E-C725D02E1D4C}">
      <dgm:prSet/>
      <dgm:spPr/>
      <dgm:t>
        <a:bodyPr/>
        <a:lstStyle/>
        <a:p>
          <a:pPr rtl="0"/>
          <a:r>
            <a:rPr lang="fr-FR" b="1" smtClean="0"/>
            <a:t>Prévenir ou retarder </a:t>
          </a:r>
          <a:r>
            <a:rPr lang="fr-FR" smtClean="0"/>
            <a:t>la progression de la maladie et ses conséquences </a:t>
          </a:r>
          <a:endParaRPr lang="fr-CA"/>
        </a:p>
      </dgm:t>
    </dgm:pt>
    <dgm:pt modelId="{8A20583A-6D42-4A06-BAEC-D314780B4FB7}" type="parTrans" cxnId="{35B96CB5-6BE5-4627-A234-61E843B452C2}">
      <dgm:prSet/>
      <dgm:spPr/>
      <dgm:t>
        <a:bodyPr/>
        <a:lstStyle/>
        <a:p>
          <a:endParaRPr lang="fr-CA"/>
        </a:p>
      </dgm:t>
    </dgm:pt>
    <dgm:pt modelId="{18D0ABEA-3C1C-4A3A-9BC1-D9051F10B532}" type="sibTrans" cxnId="{35B96CB5-6BE5-4627-A234-61E843B452C2}">
      <dgm:prSet/>
      <dgm:spPr/>
      <dgm:t>
        <a:bodyPr/>
        <a:lstStyle/>
        <a:p>
          <a:endParaRPr lang="fr-CA"/>
        </a:p>
      </dgm:t>
    </dgm:pt>
    <dgm:pt modelId="{8931F7D8-602A-4617-B5E7-DF8C2C03525D}">
      <dgm:prSet/>
      <dgm:spPr/>
      <dgm:t>
        <a:bodyPr/>
        <a:lstStyle/>
        <a:p>
          <a:pPr rtl="0"/>
          <a:r>
            <a:rPr lang="fr-FR" b="1" smtClean="0"/>
            <a:t>IEC </a:t>
          </a:r>
          <a:r>
            <a:rPr lang="fr-FR" smtClean="0"/>
            <a:t>avec le malade sur sa maladie et sa PEC.</a:t>
          </a:r>
          <a:endParaRPr lang="fr-CA"/>
        </a:p>
      </dgm:t>
    </dgm:pt>
    <dgm:pt modelId="{BC97AA00-632B-465B-9A4C-1D68FDC06FE8}" type="parTrans" cxnId="{DA5AF57C-39A4-42C1-8979-E4130C333BED}">
      <dgm:prSet/>
      <dgm:spPr/>
      <dgm:t>
        <a:bodyPr/>
        <a:lstStyle/>
        <a:p>
          <a:endParaRPr lang="fr-CA"/>
        </a:p>
      </dgm:t>
    </dgm:pt>
    <dgm:pt modelId="{EF84CC69-637A-4E48-A792-CBA2C032D38E}" type="sibTrans" cxnId="{DA5AF57C-39A4-42C1-8979-E4130C333BED}">
      <dgm:prSet/>
      <dgm:spPr/>
      <dgm:t>
        <a:bodyPr/>
        <a:lstStyle/>
        <a:p>
          <a:endParaRPr lang="fr-CA"/>
        </a:p>
      </dgm:t>
    </dgm:pt>
    <dgm:pt modelId="{73884767-D03C-44AC-B9D9-611A7EC4CC9D}" type="pres">
      <dgm:prSet presAssocID="{607AF00C-1FA6-456B-8BA0-F8BF97C3A7E6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AE5BB0F-AD79-4E1C-854D-DD73154420DA}" type="pres">
      <dgm:prSet presAssocID="{607AF00C-1FA6-456B-8BA0-F8BF97C3A7E6}" presName="diamond" presStyleLbl="bgShp" presStyleIdx="0" presStyleCnt="1"/>
      <dgm:spPr/>
    </dgm:pt>
    <dgm:pt modelId="{24C203FA-71FA-4F15-8D68-09357F36E788}" type="pres">
      <dgm:prSet presAssocID="{607AF00C-1FA6-456B-8BA0-F8BF97C3A7E6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005083E-C301-41FA-9EBB-AB674A2938A2}" type="pres">
      <dgm:prSet presAssocID="{607AF00C-1FA6-456B-8BA0-F8BF97C3A7E6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8453F7-22C8-4151-B633-7C76006B0212}" type="pres">
      <dgm:prSet presAssocID="{607AF00C-1FA6-456B-8BA0-F8BF97C3A7E6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5CE9F57-C3A5-479D-B4C3-3EA09FBE98C0}" type="pres">
      <dgm:prSet presAssocID="{607AF00C-1FA6-456B-8BA0-F8BF97C3A7E6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7164915-FFC2-4494-974C-A823B56909AD}" type="presOf" srcId="{8931F7D8-602A-4617-B5E7-DF8C2C03525D}" destId="{35CE9F57-C3A5-479D-B4C3-3EA09FBE98C0}" srcOrd="0" destOrd="0" presId="urn:microsoft.com/office/officeart/2005/8/layout/matrix3"/>
    <dgm:cxn modelId="{6E2220D9-095B-43A5-BB30-225FD7D333DC}" srcId="{607AF00C-1FA6-456B-8BA0-F8BF97C3A7E6}" destId="{772E64A6-9B3C-46BE-9442-FC7B73467A81}" srcOrd="0" destOrd="0" parTransId="{BDA8B647-3F5C-4AD4-AB14-22AEAB38D659}" sibTransId="{0C1CAA7C-CC9D-4CF3-B124-0985EDC236E6}"/>
    <dgm:cxn modelId="{855A0B16-D493-4B75-AE96-CD7B7F960879}" srcId="{607AF00C-1FA6-456B-8BA0-F8BF97C3A7E6}" destId="{A474145D-881A-4518-B6FA-11DB31461827}" srcOrd="1" destOrd="0" parTransId="{15D9A92E-3DC8-47E7-B5F3-ACDFA4AFAC8F}" sibTransId="{33FCAEA1-E62B-4FAA-9891-86A7D0F621FF}"/>
    <dgm:cxn modelId="{A49B4E3B-A34A-44A9-9499-81986BFC2A9C}" type="presOf" srcId="{607AF00C-1FA6-456B-8BA0-F8BF97C3A7E6}" destId="{73884767-D03C-44AC-B9D9-611A7EC4CC9D}" srcOrd="0" destOrd="0" presId="urn:microsoft.com/office/officeart/2005/8/layout/matrix3"/>
    <dgm:cxn modelId="{4CC77D21-9B7C-4616-B75E-F6CECBFAB506}" type="presOf" srcId="{A474145D-881A-4518-B6FA-11DB31461827}" destId="{1005083E-C301-41FA-9EBB-AB674A2938A2}" srcOrd="0" destOrd="0" presId="urn:microsoft.com/office/officeart/2005/8/layout/matrix3"/>
    <dgm:cxn modelId="{35B96CB5-6BE5-4627-A234-61E843B452C2}" srcId="{607AF00C-1FA6-456B-8BA0-F8BF97C3A7E6}" destId="{1A147F24-DC0D-4D9E-821E-C725D02E1D4C}" srcOrd="2" destOrd="0" parTransId="{8A20583A-6D42-4A06-BAEC-D314780B4FB7}" sibTransId="{18D0ABEA-3C1C-4A3A-9BC1-D9051F10B532}"/>
    <dgm:cxn modelId="{ED5C87EE-2BC6-43E2-B805-A6F817D57401}" type="presOf" srcId="{1A147F24-DC0D-4D9E-821E-C725D02E1D4C}" destId="{418453F7-22C8-4151-B633-7C76006B0212}" srcOrd="0" destOrd="0" presId="urn:microsoft.com/office/officeart/2005/8/layout/matrix3"/>
    <dgm:cxn modelId="{8EF26F0E-DDFB-4CB9-AE31-D1C3FBC79686}" type="presOf" srcId="{772E64A6-9B3C-46BE-9442-FC7B73467A81}" destId="{24C203FA-71FA-4F15-8D68-09357F36E788}" srcOrd="0" destOrd="0" presId="urn:microsoft.com/office/officeart/2005/8/layout/matrix3"/>
    <dgm:cxn modelId="{DA5AF57C-39A4-42C1-8979-E4130C333BED}" srcId="{607AF00C-1FA6-456B-8BA0-F8BF97C3A7E6}" destId="{8931F7D8-602A-4617-B5E7-DF8C2C03525D}" srcOrd="3" destOrd="0" parTransId="{BC97AA00-632B-465B-9A4C-1D68FDC06FE8}" sibTransId="{EF84CC69-637A-4E48-A792-CBA2C032D38E}"/>
    <dgm:cxn modelId="{B73B9A6F-3597-4E1F-B5B3-C37E31FA482E}" type="presParOf" srcId="{73884767-D03C-44AC-B9D9-611A7EC4CC9D}" destId="{5AE5BB0F-AD79-4E1C-854D-DD73154420DA}" srcOrd="0" destOrd="0" presId="urn:microsoft.com/office/officeart/2005/8/layout/matrix3"/>
    <dgm:cxn modelId="{9A9884FE-831F-4637-A4E5-EEB0FFACCF84}" type="presParOf" srcId="{73884767-D03C-44AC-B9D9-611A7EC4CC9D}" destId="{24C203FA-71FA-4F15-8D68-09357F36E788}" srcOrd="1" destOrd="0" presId="urn:microsoft.com/office/officeart/2005/8/layout/matrix3"/>
    <dgm:cxn modelId="{B136F502-A9E4-4A33-A7FE-CAB2AAE523E6}" type="presParOf" srcId="{73884767-D03C-44AC-B9D9-611A7EC4CC9D}" destId="{1005083E-C301-41FA-9EBB-AB674A2938A2}" srcOrd="2" destOrd="0" presId="urn:microsoft.com/office/officeart/2005/8/layout/matrix3"/>
    <dgm:cxn modelId="{D91A8493-946B-4030-B598-A3C99CBCE928}" type="presParOf" srcId="{73884767-D03C-44AC-B9D9-611A7EC4CC9D}" destId="{418453F7-22C8-4151-B633-7C76006B0212}" srcOrd="3" destOrd="0" presId="urn:microsoft.com/office/officeart/2005/8/layout/matrix3"/>
    <dgm:cxn modelId="{066125BF-6C52-4329-A461-876A63D35665}" type="presParOf" srcId="{73884767-D03C-44AC-B9D9-611A7EC4CC9D}" destId="{35CE9F57-C3A5-479D-B4C3-3EA09FBE98C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B57A8A-A823-4805-80C3-670DD9552FF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CA"/>
        </a:p>
      </dgm:t>
    </dgm:pt>
    <dgm:pt modelId="{07A6811E-1DBB-4FAC-90AD-06747AC9F55C}">
      <dgm:prSet/>
      <dgm:spPr/>
      <dgm:t>
        <a:bodyPr/>
        <a:lstStyle/>
        <a:p>
          <a:pPr rtl="0"/>
          <a:r>
            <a:rPr lang="fr-FR" b="1" dirty="0" smtClean="0"/>
            <a:t>Sociétés savantes Internationales </a:t>
          </a:r>
          <a:endParaRPr lang="fr-CA" dirty="0"/>
        </a:p>
      </dgm:t>
    </dgm:pt>
    <dgm:pt modelId="{2EC98D1E-0980-44B3-ABE4-22D9F4A9135D}" type="parTrans" cxnId="{75C482BC-309D-4323-9274-C6F82EA84238}">
      <dgm:prSet/>
      <dgm:spPr/>
      <dgm:t>
        <a:bodyPr/>
        <a:lstStyle/>
        <a:p>
          <a:endParaRPr lang="fr-CA"/>
        </a:p>
      </dgm:t>
    </dgm:pt>
    <dgm:pt modelId="{0301DC40-0C90-4AD1-BDA2-74A652811EC2}" type="sibTrans" cxnId="{75C482BC-309D-4323-9274-C6F82EA84238}">
      <dgm:prSet/>
      <dgm:spPr/>
      <dgm:t>
        <a:bodyPr/>
        <a:lstStyle/>
        <a:p>
          <a:endParaRPr lang="fr-CA"/>
        </a:p>
      </dgm:t>
    </dgm:pt>
    <dgm:pt modelId="{BB1D8069-3FB5-4815-925F-EA19C92ECE78}" type="pres">
      <dgm:prSet presAssocID="{79B57A8A-A823-4805-80C3-670DD9552F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E220F80-8822-49F3-9579-4CB472991A60}" type="pres">
      <dgm:prSet presAssocID="{07A6811E-1DBB-4FAC-90AD-06747AC9F55C}" presName="parentText" presStyleLbl="node1" presStyleIdx="0" presStyleCnt="1" custLinFactNeighborX="-7619" custLinFactNeighborY="1622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A0090F9-2FA5-472E-97A2-9C486306CDF3}" type="presOf" srcId="{79B57A8A-A823-4805-80C3-670DD9552FF7}" destId="{BB1D8069-3FB5-4815-925F-EA19C92ECE78}" srcOrd="0" destOrd="0" presId="urn:microsoft.com/office/officeart/2005/8/layout/vList2"/>
    <dgm:cxn modelId="{D470569C-04E7-4758-9016-096168815DF9}" type="presOf" srcId="{07A6811E-1DBB-4FAC-90AD-06747AC9F55C}" destId="{6E220F80-8822-49F3-9579-4CB472991A60}" srcOrd="0" destOrd="0" presId="urn:microsoft.com/office/officeart/2005/8/layout/vList2"/>
    <dgm:cxn modelId="{75C482BC-309D-4323-9274-C6F82EA84238}" srcId="{79B57A8A-A823-4805-80C3-670DD9552FF7}" destId="{07A6811E-1DBB-4FAC-90AD-06747AC9F55C}" srcOrd="0" destOrd="0" parTransId="{2EC98D1E-0980-44B3-ABE4-22D9F4A9135D}" sibTransId="{0301DC40-0C90-4AD1-BDA2-74A652811EC2}"/>
    <dgm:cxn modelId="{1FF3A05F-13C0-41EB-B660-DBC179BCA52F}" type="presParOf" srcId="{BB1D8069-3FB5-4815-925F-EA19C92ECE78}" destId="{6E220F80-8822-49F3-9579-4CB472991A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A51E9A-8119-4A28-BD7B-2822FD2971EC}" type="doc">
      <dgm:prSet loTypeId="urn:microsoft.com/office/officeart/2005/8/layout/pyramid1" loCatId="pyramid" qsTypeId="urn:microsoft.com/office/officeart/2005/8/quickstyle/3d5" qsCatId="3D" csTypeId="urn:microsoft.com/office/officeart/2005/8/colors/accent1_2" csCatId="accent1" phldr="1"/>
      <dgm:spPr/>
    </dgm:pt>
    <dgm:pt modelId="{C809BE88-1760-4463-AA66-C5CB0E1F1057}">
      <dgm:prSet phldrT="[Texte]" custT="1"/>
      <dgm:spPr>
        <a:solidFill>
          <a:srgbClr val="FF0000"/>
        </a:solidFill>
      </dgm:spPr>
      <dgm:t>
        <a:bodyPr/>
        <a:lstStyle/>
        <a:p>
          <a:endParaRPr lang="fr-FR" sz="1800" b="1" dirty="0" smtClean="0">
            <a:solidFill>
              <a:srgbClr val="FFC000"/>
            </a:solidFill>
          </a:endParaRPr>
        </a:p>
        <a:p>
          <a:r>
            <a:rPr lang="fr-FR" sz="1800" b="1" dirty="0" smtClean="0">
              <a:solidFill>
                <a:srgbClr val="FFC000"/>
              </a:solidFill>
            </a:rPr>
            <a:t>Chirurgie</a:t>
          </a:r>
          <a:endParaRPr lang="fr-CA" sz="1800" b="1" dirty="0">
            <a:solidFill>
              <a:srgbClr val="FFC000"/>
            </a:solidFill>
          </a:endParaRPr>
        </a:p>
      </dgm:t>
    </dgm:pt>
    <dgm:pt modelId="{E18CC39C-7207-49DD-A947-0193A407254A}" type="parTrans" cxnId="{64B39BA1-E2AF-4797-BF63-39E512C35F55}">
      <dgm:prSet/>
      <dgm:spPr/>
      <dgm:t>
        <a:bodyPr/>
        <a:lstStyle/>
        <a:p>
          <a:endParaRPr lang="fr-CA"/>
        </a:p>
      </dgm:t>
    </dgm:pt>
    <dgm:pt modelId="{56E7FC95-5E96-42B1-8C59-4AB0FEE50993}" type="sibTrans" cxnId="{64B39BA1-E2AF-4797-BF63-39E512C35F55}">
      <dgm:prSet/>
      <dgm:spPr/>
      <dgm:t>
        <a:bodyPr/>
        <a:lstStyle/>
        <a:p>
          <a:endParaRPr lang="fr-CA"/>
        </a:p>
      </dgm:t>
    </dgm:pt>
    <dgm:pt modelId="{0F6FBBA6-7089-47BE-8398-B092C0646611}">
      <dgm:prSet phldrT="[Texte]"/>
      <dgm:spPr>
        <a:solidFill>
          <a:srgbClr val="FFC000"/>
        </a:solidFill>
      </dgm:spPr>
      <dgm:t>
        <a:bodyPr/>
        <a:lstStyle/>
        <a:p>
          <a:r>
            <a:rPr lang="fr-FR" b="1" dirty="0" err="1" smtClean="0">
              <a:solidFill>
                <a:srgbClr val="FF0000"/>
              </a:solidFill>
            </a:rPr>
            <a:t>Intra-articulaire</a:t>
          </a:r>
          <a:endParaRPr lang="fr-FR" b="1" dirty="0" smtClean="0">
            <a:solidFill>
              <a:srgbClr val="FF0000"/>
            </a:solidFill>
          </a:endParaRPr>
        </a:p>
        <a:p>
          <a:r>
            <a:rPr lang="fr-FR" dirty="0" smtClean="0"/>
            <a:t>Corticoïdes, Acide Hyaluronique</a:t>
          </a:r>
          <a:endParaRPr lang="fr-CA" dirty="0"/>
        </a:p>
      </dgm:t>
    </dgm:pt>
    <dgm:pt modelId="{3E90D039-91F7-41EF-AC96-00F7A7D65391}" type="parTrans" cxnId="{867B707D-9E77-470A-BB5A-521D0C2DD94B}">
      <dgm:prSet/>
      <dgm:spPr/>
      <dgm:t>
        <a:bodyPr/>
        <a:lstStyle/>
        <a:p>
          <a:endParaRPr lang="fr-CA"/>
        </a:p>
      </dgm:t>
    </dgm:pt>
    <dgm:pt modelId="{F8D66231-9032-44EB-B5A5-52DA0F2DD650}" type="sibTrans" cxnId="{867B707D-9E77-470A-BB5A-521D0C2DD94B}">
      <dgm:prSet/>
      <dgm:spPr/>
      <dgm:t>
        <a:bodyPr/>
        <a:lstStyle/>
        <a:p>
          <a:endParaRPr lang="fr-CA"/>
        </a:p>
      </dgm:t>
    </dgm:pt>
    <dgm:pt modelId="{D4ACEB28-519B-4B7D-BC72-326803D49055}">
      <dgm:prSet phldrT="[Texte]"/>
      <dgm:spPr>
        <a:solidFill>
          <a:srgbClr val="FFC000"/>
        </a:solidFill>
      </dgm:spPr>
      <dgm:t>
        <a:bodyPr/>
        <a:lstStyle/>
        <a:p>
          <a:r>
            <a:rPr lang="fr-FR" b="1" dirty="0" smtClean="0">
              <a:solidFill>
                <a:srgbClr val="FF0000"/>
              </a:solidFill>
            </a:rPr>
            <a:t>Oral </a:t>
          </a:r>
        </a:p>
        <a:p>
          <a:r>
            <a:rPr lang="fr-FR" dirty="0" smtClean="0"/>
            <a:t>Paracétamol , AINS, AASAL,</a:t>
          </a:r>
        </a:p>
        <a:p>
          <a:r>
            <a:rPr lang="fr-FR" dirty="0" smtClean="0"/>
            <a:t>Opioïdes, </a:t>
          </a:r>
          <a:r>
            <a:rPr lang="fr-FR" dirty="0" err="1" smtClean="0"/>
            <a:t>Duloxetine</a:t>
          </a:r>
          <a:endParaRPr lang="fr-CA" dirty="0"/>
        </a:p>
      </dgm:t>
    </dgm:pt>
    <dgm:pt modelId="{87910252-A606-4A88-9BA5-D10F3E27D5D8}" type="parTrans" cxnId="{626B1FE3-3B06-46F4-8536-8F184B70DDC7}">
      <dgm:prSet/>
      <dgm:spPr/>
      <dgm:t>
        <a:bodyPr/>
        <a:lstStyle/>
        <a:p>
          <a:endParaRPr lang="fr-CA"/>
        </a:p>
      </dgm:t>
    </dgm:pt>
    <dgm:pt modelId="{945B9CFC-4F04-428E-ABF0-E890D853C779}" type="sibTrans" cxnId="{626B1FE3-3B06-46F4-8536-8F184B70DDC7}">
      <dgm:prSet/>
      <dgm:spPr/>
      <dgm:t>
        <a:bodyPr/>
        <a:lstStyle/>
        <a:p>
          <a:endParaRPr lang="fr-CA"/>
        </a:p>
      </dgm:t>
    </dgm:pt>
    <dgm:pt modelId="{B02CE48F-DB58-4BAA-A48C-A725B35D6432}">
      <dgm:prSet/>
      <dgm:spPr>
        <a:solidFill>
          <a:srgbClr val="00B050"/>
        </a:solidFill>
      </dgm:spPr>
      <dgm:t>
        <a:bodyPr/>
        <a:lstStyle/>
        <a:p>
          <a:r>
            <a:rPr lang="fr-FR" b="1" dirty="0" smtClean="0">
              <a:solidFill>
                <a:srgbClr val="FF0000"/>
              </a:solidFill>
            </a:rPr>
            <a:t>Mesures non pharmacologiques </a:t>
          </a:r>
        </a:p>
        <a:p>
          <a:r>
            <a:rPr lang="fr-FR" dirty="0" smtClean="0"/>
            <a:t>Education/information, exercices et renforcement musculaire , </a:t>
          </a:r>
          <a:r>
            <a:rPr lang="fr-FR" dirty="0" err="1" smtClean="0"/>
            <a:t>preventions</a:t>
          </a:r>
          <a:r>
            <a:rPr lang="fr-FR" dirty="0" smtClean="0"/>
            <a:t> des </a:t>
          </a:r>
          <a:r>
            <a:rPr lang="fr-FR" dirty="0" err="1" smtClean="0"/>
            <a:t>lesions</a:t>
          </a:r>
          <a:r>
            <a:rPr lang="fr-FR" dirty="0" smtClean="0"/>
            <a:t> articulaires , perte de poids , orthèses et aides techniques, traitement physiques</a:t>
          </a:r>
          <a:endParaRPr lang="fr-CA" dirty="0"/>
        </a:p>
      </dgm:t>
    </dgm:pt>
    <dgm:pt modelId="{D6EFA5BC-D70B-4738-804A-7E0B92823724}" type="parTrans" cxnId="{48B64366-AA70-431B-9BE1-8C0ACC957C33}">
      <dgm:prSet/>
      <dgm:spPr/>
      <dgm:t>
        <a:bodyPr/>
        <a:lstStyle/>
        <a:p>
          <a:endParaRPr lang="fr-CA"/>
        </a:p>
      </dgm:t>
    </dgm:pt>
    <dgm:pt modelId="{892CA5C4-800E-4C20-9F81-A3CD0C12DF35}" type="sibTrans" cxnId="{48B64366-AA70-431B-9BE1-8C0ACC957C33}">
      <dgm:prSet/>
      <dgm:spPr/>
      <dgm:t>
        <a:bodyPr/>
        <a:lstStyle/>
        <a:p>
          <a:endParaRPr lang="fr-CA"/>
        </a:p>
      </dgm:t>
    </dgm:pt>
    <dgm:pt modelId="{BDD816DA-F183-484E-ACE5-DC1112098BDC}">
      <dgm:prSet/>
      <dgm:spPr>
        <a:solidFill>
          <a:srgbClr val="FFC000"/>
        </a:solidFill>
      </dgm:spPr>
      <dgm:t>
        <a:bodyPr/>
        <a:lstStyle/>
        <a:p>
          <a:r>
            <a:rPr lang="fr-FR" b="1" dirty="0" smtClean="0">
              <a:solidFill>
                <a:srgbClr val="FF0000"/>
              </a:solidFill>
            </a:rPr>
            <a:t>Topiques </a:t>
          </a:r>
        </a:p>
        <a:p>
          <a:r>
            <a:rPr lang="fr-FR" dirty="0" smtClean="0"/>
            <a:t>AINS Capsaicine </a:t>
          </a:r>
          <a:endParaRPr lang="fr-CA" dirty="0"/>
        </a:p>
      </dgm:t>
    </dgm:pt>
    <dgm:pt modelId="{D35B4C48-A408-474A-819D-A7BB31AD8870}" type="parTrans" cxnId="{8C4912BE-1BA0-4CF6-B875-748081C00A5F}">
      <dgm:prSet/>
      <dgm:spPr/>
      <dgm:t>
        <a:bodyPr/>
        <a:lstStyle/>
        <a:p>
          <a:endParaRPr lang="fr-CA"/>
        </a:p>
      </dgm:t>
    </dgm:pt>
    <dgm:pt modelId="{813D5AEE-D538-44E4-AF8B-C01010076364}" type="sibTrans" cxnId="{8C4912BE-1BA0-4CF6-B875-748081C00A5F}">
      <dgm:prSet/>
      <dgm:spPr/>
      <dgm:t>
        <a:bodyPr/>
        <a:lstStyle/>
        <a:p>
          <a:endParaRPr lang="fr-CA"/>
        </a:p>
      </dgm:t>
    </dgm:pt>
    <dgm:pt modelId="{7CA166C4-9EC2-4BFA-8B40-030363D95CAA}" type="pres">
      <dgm:prSet presAssocID="{32A51E9A-8119-4A28-BD7B-2822FD2971EC}" presName="Name0" presStyleCnt="0">
        <dgm:presLayoutVars>
          <dgm:dir/>
          <dgm:animLvl val="lvl"/>
          <dgm:resizeHandles val="exact"/>
        </dgm:presLayoutVars>
      </dgm:prSet>
      <dgm:spPr/>
    </dgm:pt>
    <dgm:pt modelId="{AAD0E5A1-9BFF-4B42-B09A-BC60971F7BEA}" type="pres">
      <dgm:prSet presAssocID="{C809BE88-1760-4463-AA66-C5CB0E1F1057}" presName="Name8" presStyleCnt="0"/>
      <dgm:spPr/>
    </dgm:pt>
    <dgm:pt modelId="{5AFF0D27-1251-4052-BBCD-2174E81BA244}" type="pres">
      <dgm:prSet presAssocID="{C809BE88-1760-4463-AA66-C5CB0E1F1057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FBDADB1D-E902-467C-9B82-F445660347F5}" type="pres">
      <dgm:prSet presAssocID="{C809BE88-1760-4463-AA66-C5CB0E1F105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8405D635-0E6F-4579-B158-BD684EE9EDDD}" type="pres">
      <dgm:prSet presAssocID="{0F6FBBA6-7089-47BE-8398-B092C0646611}" presName="Name8" presStyleCnt="0"/>
      <dgm:spPr/>
    </dgm:pt>
    <dgm:pt modelId="{A589E115-ECE9-4CAD-94F9-C80BB0A0F65A}" type="pres">
      <dgm:prSet presAssocID="{0F6FBBA6-7089-47BE-8398-B092C0646611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B67AA75F-F5D4-41A9-B35A-CEE528B2D8DF}" type="pres">
      <dgm:prSet presAssocID="{0F6FBBA6-7089-47BE-8398-B092C064661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0270AD34-9A82-4F5D-A571-8EB6E55125AB}" type="pres">
      <dgm:prSet presAssocID="{D4ACEB28-519B-4B7D-BC72-326803D49055}" presName="Name8" presStyleCnt="0"/>
      <dgm:spPr/>
    </dgm:pt>
    <dgm:pt modelId="{9E6F4389-87F3-41CA-A753-4529E800A99E}" type="pres">
      <dgm:prSet presAssocID="{D4ACEB28-519B-4B7D-BC72-326803D49055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53408341-5219-4CDB-839B-CD4ABEDF3615}" type="pres">
      <dgm:prSet presAssocID="{D4ACEB28-519B-4B7D-BC72-326803D4905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629330D9-8F15-4003-971B-5BC58FCC6E24}" type="pres">
      <dgm:prSet presAssocID="{BDD816DA-F183-484E-ACE5-DC1112098BDC}" presName="Name8" presStyleCnt="0"/>
      <dgm:spPr/>
    </dgm:pt>
    <dgm:pt modelId="{93DC1183-7D25-4AA9-8459-82456CE40530}" type="pres">
      <dgm:prSet presAssocID="{BDD816DA-F183-484E-ACE5-DC1112098BDC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E342D866-0000-4350-8412-811C9592D3E5}" type="pres">
      <dgm:prSet presAssocID="{BDD816DA-F183-484E-ACE5-DC1112098BD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8D07D730-811D-4215-8074-25C8A4816110}" type="pres">
      <dgm:prSet presAssocID="{B02CE48F-DB58-4BAA-A48C-A725B35D6432}" presName="Name8" presStyleCnt="0"/>
      <dgm:spPr/>
    </dgm:pt>
    <dgm:pt modelId="{B0462E92-738F-4DD0-8B87-E93483585B42}" type="pres">
      <dgm:prSet presAssocID="{B02CE48F-DB58-4BAA-A48C-A725B35D6432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2CD3EF36-D3BB-4E7F-B7DD-94275D9A78EA}" type="pres">
      <dgm:prSet presAssocID="{B02CE48F-DB58-4BAA-A48C-A725B35D643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6165A641-13E1-4B4B-9579-6791716775BA}" type="presOf" srcId="{BDD816DA-F183-484E-ACE5-DC1112098BDC}" destId="{93DC1183-7D25-4AA9-8459-82456CE40530}" srcOrd="0" destOrd="0" presId="urn:microsoft.com/office/officeart/2005/8/layout/pyramid1"/>
    <dgm:cxn modelId="{867B707D-9E77-470A-BB5A-521D0C2DD94B}" srcId="{32A51E9A-8119-4A28-BD7B-2822FD2971EC}" destId="{0F6FBBA6-7089-47BE-8398-B092C0646611}" srcOrd="1" destOrd="0" parTransId="{3E90D039-91F7-41EF-AC96-00F7A7D65391}" sibTransId="{F8D66231-9032-44EB-B5A5-52DA0F2DD650}"/>
    <dgm:cxn modelId="{30A81EAB-B01C-4D33-8F68-7FF19175CED4}" type="presOf" srcId="{D4ACEB28-519B-4B7D-BC72-326803D49055}" destId="{53408341-5219-4CDB-839B-CD4ABEDF3615}" srcOrd="1" destOrd="0" presId="urn:microsoft.com/office/officeart/2005/8/layout/pyramid1"/>
    <dgm:cxn modelId="{8C4912BE-1BA0-4CF6-B875-748081C00A5F}" srcId="{32A51E9A-8119-4A28-BD7B-2822FD2971EC}" destId="{BDD816DA-F183-484E-ACE5-DC1112098BDC}" srcOrd="3" destOrd="0" parTransId="{D35B4C48-A408-474A-819D-A7BB31AD8870}" sibTransId="{813D5AEE-D538-44E4-AF8B-C01010076364}"/>
    <dgm:cxn modelId="{626B1FE3-3B06-46F4-8536-8F184B70DDC7}" srcId="{32A51E9A-8119-4A28-BD7B-2822FD2971EC}" destId="{D4ACEB28-519B-4B7D-BC72-326803D49055}" srcOrd="2" destOrd="0" parTransId="{87910252-A606-4A88-9BA5-D10F3E27D5D8}" sibTransId="{945B9CFC-4F04-428E-ABF0-E890D853C779}"/>
    <dgm:cxn modelId="{C85F1B89-D7BC-4228-A388-A435F22BA838}" type="presOf" srcId="{C809BE88-1760-4463-AA66-C5CB0E1F1057}" destId="{5AFF0D27-1251-4052-BBCD-2174E81BA244}" srcOrd="0" destOrd="0" presId="urn:microsoft.com/office/officeart/2005/8/layout/pyramid1"/>
    <dgm:cxn modelId="{64B39BA1-E2AF-4797-BF63-39E512C35F55}" srcId="{32A51E9A-8119-4A28-BD7B-2822FD2971EC}" destId="{C809BE88-1760-4463-AA66-C5CB0E1F1057}" srcOrd="0" destOrd="0" parTransId="{E18CC39C-7207-49DD-A947-0193A407254A}" sibTransId="{56E7FC95-5E96-42B1-8C59-4AB0FEE50993}"/>
    <dgm:cxn modelId="{F8E6D50B-CD79-40EA-A321-9BB295123E5A}" type="presOf" srcId="{D4ACEB28-519B-4B7D-BC72-326803D49055}" destId="{9E6F4389-87F3-41CA-A753-4529E800A99E}" srcOrd="0" destOrd="0" presId="urn:microsoft.com/office/officeart/2005/8/layout/pyramid1"/>
    <dgm:cxn modelId="{281CA3AF-90FE-4410-9676-66D4522BD439}" type="presOf" srcId="{BDD816DA-F183-484E-ACE5-DC1112098BDC}" destId="{E342D866-0000-4350-8412-811C9592D3E5}" srcOrd="1" destOrd="0" presId="urn:microsoft.com/office/officeart/2005/8/layout/pyramid1"/>
    <dgm:cxn modelId="{48B64366-AA70-431B-9BE1-8C0ACC957C33}" srcId="{32A51E9A-8119-4A28-BD7B-2822FD2971EC}" destId="{B02CE48F-DB58-4BAA-A48C-A725B35D6432}" srcOrd="4" destOrd="0" parTransId="{D6EFA5BC-D70B-4738-804A-7E0B92823724}" sibTransId="{892CA5C4-800E-4C20-9F81-A3CD0C12DF35}"/>
    <dgm:cxn modelId="{B66D398A-7B30-4E6C-ACD5-2194DFFE81C2}" type="presOf" srcId="{B02CE48F-DB58-4BAA-A48C-A725B35D6432}" destId="{B0462E92-738F-4DD0-8B87-E93483585B42}" srcOrd="0" destOrd="0" presId="urn:microsoft.com/office/officeart/2005/8/layout/pyramid1"/>
    <dgm:cxn modelId="{249AAADD-8BE0-4340-AF5B-5248038A64D2}" type="presOf" srcId="{B02CE48F-DB58-4BAA-A48C-A725B35D6432}" destId="{2CD3EF36-D3BB-4E7F-B7DD-94275D9A78EA}" srcOrd="1" destOrd="0" presId="urn:microsoft.com/office/officeart/2005/8/layout/pyramid1"/>
    <dgm:cxn modelId="{410DDF88-54D4-42C3-BE04-105BC3CA8970}" type="presOf" srcId="{C809BE88-1760-4463-AA66-C5CB0E1F1057}" destId="{FBDADB1D-E902-467C-9B82-F445660347F5}" srcOrd="1" destOrd="0" presId="urn:microsoft.com/office/officeart/2005/8/layout/pyramid1"/>
    <dgm:cxn modelId="{4F3950D8-9F3D-4966-B063-D771D2762D75}" type="presOf" srcId="{32A51E9A-8119-4A28-BD7B-2822FD2971EC}" destId="{7CA166C4-9EC2-4BFA-8B40-030363D95CAA}" srcOrd="0" destOrd="0" presId="urn:microsoft.com/office/officeart/2005/8/layout/pyramid1"/>
    <dgm:cxn modelId="{42A409E8-0C8C-4EEA-86FB-4976E122C3DC}" type="presOf" srcId="{0F6FBBA6-7089-47BE-8398-B092C0646611}" destId="{A589E115-ECE9-4CAD-94F9-C80BB0A0F65A}" srcOrd="0" destOrd="0" presId="urn:microsoft.com/office/officeart/2005/8/layout/pyramid1"/>
    <dgm:cxn modelId="{3F4609F0-62B2-4BF7-9460-3D9EEFF97B51}" type="presOf" srcId="{0F6FBBA6-7089-47BE-8398-B092C0646611}" destId="{B67AA75F-F5D4-41A9-B35A-CEE528B2D8DF}" srcOrd="1" destOrd="0" presId="urn:microsoft.com/office/officeart/2005/8/layout/pyramid1"/>
    <dgm:cxn modelId="{67A0DB6F-33D8-48A3-8F59-083F4692F7A3}" type="presParOf" srcId="{7CA166C4-9EC2-4BFA-8B40-030363D95CAA}" destId="{AAD0E5A1-9BFF-4B42-B09A-BC60971F7BEA}" srcOrd="0" destOrd="0" presId="urn:microsoft.com/office/officeart/2005/8/layout/pyramid1"/>
    <dgm:cxn modelId="{7FF3A557-350C-4F90-86B5-85228598A027}" type="presParOf" srcId="{AAD0E5A1-9BFF-4B42-B09A-BC60971F7BEA}" destId="{5AFF0D27-1251-4052-BBCD-2174E81BA244}" srcOrd="0" destOrd="0" presId="urn:microsoft.com/office/officeart/2005/8/layout/pyramid1"/>
    <dgm:cxn modelId="{F97E1C41-939E-4300-B5DA-BCCF3B7E48F2}" type="presParOf" srcId="{AAD0E5A1-9BFF-4B42-B09A-BC60971F7BEA}" destId="{FBDADB1D-E902-467C-9B82-F445660347F5}" srcOrd="1" destOrd="0" presId="urn:microsoft.com/office/officeart/2005/8/layout/pyramid1"/>
    <dgm:cxn modelId="{07DEEC4D-2F1C-4A02-BA16-61A8C7A192CD}" type="presParOf" srcId="{7CA166C4-9EC2-4BFA-8B40-030363D95CAA}" destId="{8405D635-0E6F-4579-B158-BD684EE9EDDD}" srcOrd="1" destOrd="0" presId="urn:microsoft.com/office/officeart/2005/8/layout/pyramid1"/>
    <dgm:cxn modelId="{D20FA4E3-9DDC-4A71-A018-40461776B407}" type="presParOf" srcId="{8405D635-0E6F-4579-B158-BD684EE9EDDD}" destId="{A589E115-ECE9-4CAD-94F9-C80BB0A0F65A}" srcOrd="0" destOrd="0" presId="urn:microsoft.com/office/officeart/2005/8/layout/pyramid1"/>
    <dgm:cxn modelId="{15B4ADDA-1A41-402F-957D-66045AD0B854}" type="presParOf" srcId="{8405D635-0E6F-4579-B158-BD684EE9EDDD}" destId="{B67AA75F-F5D4-41A9-B35A-CEE528B2D8DF}" srcOrd="1" destOrd="0" presId="urn:microsoft.com/office/officeart/2005/8/layout/pyramid1"/>
    <dgm:cxn modelId="{CAD2D4C4-846C-4DFC-AB1D-101DD64059F7}" type="presParOf" srcId="{7CA166C4-9EC2-4BFA-8B40-030363D95CAA}" destId="{0270AD34-9A82-4F5D-A571-8EB6E55125AB}" srcOrd="2" destOrd="0" presId="urn:microsoft.com/office/officeart/2005/8/layout/pyramid1"/>
    <dgm:cxn modelId="{08066F4D-9580-43D2-A24B-8EB0511CA0DD}" type="presParOf" srcId="{0270AD34-9A82-4F5D-A571-8EB6E55125AB}" destId="{9E6F4389-87F3-41CA-A753-4529E800A99E}" srcOrd="0" destOrd="0" presId="urn:microsoft.com/office/officeart/2005/8/layout/pyramid1"/>
    <dgm:cxn modelId="{F31DD249-BA52-4FE0-AD49-D3CF9632B0A1}" type="presParOf" srcId="{0270AD34-9A82-4F5D-A571-8EB6E55125AB}" destId="{53408341-5219-4CDB-839B-CD4ABEDF3615}" srcOrd="1" destOrd="0" presId="urn:microsoft.com/office/officeart/2005/8/layout/pyramid1"/>
    <dgm:cxn modelId="{48A726D2-C836-45F4-B710-604BC8B8494A}" type="presParOf" srcId="{7CA166C4-9EC2-4BFA-8B40-030363D95CAA}" destId="{629330D9-8F15-4003-971B-5BC58FCC6E24}" srcOrd="3" destOrd="0" presId="urn:microsoft.com/office/officeart/2005/8/layout/pyramid1"/>
    <dgm:cxn modelId="{E1C1A7E4-EB03-499E-BA21-51DDC4974C4E}" type="presParOf" srcId="{629330D9-8F15-4003-971B-5BC58FCC6E24}" destId="{93DC1183-7D25-4AA9-8459-82456CE40530}" srcOrd="0" destOrd="0" presId="urn:microsoft.com/office/officeart/2005/8/layout/pyramid1"/>
    <dgm:cxn modelId="{5588685E-DB6C-4986-8244-49A00529987F}" type="presParOf" srcId="{629330D9-8F15-4003-971B-5BC58FCC6E24}" destId="{E342D866-0000-4350-8412-811C9592D3E5}" srcOrd="1" destOrd="0" presId="urn:microsoft.com/office/officeart/2005/8/layout/pyramid1"/>
    <dgm:cxn modelId="{BBF0FB5D-F553-4A86-9D3F-E262B4BC0BA3}" type="presParOf" srcId="{7CA166C4-9EC2-4BFA-8B40-030363D95CAA}" destId="{8D07D730-811D-4215-8074-25C8A4816110}" srcOrd="4" destOrd="0" presId="urn:microsoft.com/office/officeart/2005/8/layout/pyramid1"/>
    <dgm:cxn modelId="{531196B7-B93F-47B0-9A62-BFFD7E908186}" type="presParOf" srcId="{8D07D730-811D-4215-8074-25C8A4816110}" destId="{B0462E92-738F-4DD0-8B87-E93483585B42}" srcOrd="0" destOrd="0" presId="urn:microsoft.com/office/officeart/2005/8/layout/pyramid1"/>
    <dgm:cxn modelId="{93620200-874E-4316-A622-57EBA4D8394D}" type="presParOf" srcId="{8D07D730-811D-4215-8074-25C8A4816110}" destId="{2CD3EF36-D3BB-4E7F-B7DD-94275D9A78E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AAC512F-9E35-AF45-ABAF-75ED763FE06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423BD6A8-4C85-5F4D-A538-4510842C13F0}">
      <dgm:prSet/>
      <dgm:spPr/>
      <dgm:t>
        <a:bodyPr/>
        <a:lstStyle/>
        <a:p>
          <a:pPr rtl="0"/>
          <a:r>
            <a:rPr lang="fr-FR" dirty="0" smtClean="0"/>
            <a:t>Consultation à domicile </a:t>
          </a:r>
          <a:endParaRPr lang="fr-FR" dirty="0"/>
        </a:p>
      </dgm:t>
    </dgm:pt>
    <dgm:pt modelId="{D41651CF-EBA5-C641-9F54-C55C323F5CAE}" type="parTrans" cxnId="{B841672A-7282-284C-A04C-2EF4C585018D}">
      <dgm:prSet/>
      <dgm:spPr/>
      <dgm:t>
        <a:bodyPr/>
        <a:lstStyle/>
        <a:p>
          <a:endParaRPr lang="fr-FR"/>
        </a:p>
      </dgm:t>
    </dgm:pt>
    <dgm:pt modelId="{F3DFFC8C-D940-6643-90F5-B9BFF15489E6}" type="sibTrans" cxnId="{B841672A-7282-284C-A04C-2EF4C585018D}">
      <dgm:prSet/>
      <dgm:spPr/>
      <dgm:t>
        <a:bodyPr/>
        <a:lstStyle/>
        <a:p>
          <a:endParaRPr lang="fr-FR"/>
        </a:p>
      </dgm:t>
    </dgm:pt>
    <dgm:pt modelId="{8E42CC3A-5938-994F-956E-13B62C44E29B}">
      <dgm:prSet/>
      <dgm:spPr/>
      <dgm:t>
        <a:bodyPr/>
        <a:lstStyle/>
        <a:p>
          <a:pPr rtl="0"/>
          <a:r>
            <a:rPr lang="fr-FR" smtClean="0"/>
            <a:t>Hospitalisation à domicile </a:t>
          </a:r>
          <a:endParaRPr lang="fr-FR"/>
        </a:p>
      </dgm:t>
    </dgm:pt>
    <dgm:pt modelId="{D076E2FE-8A5C-974C-A542-DD9F2BB05339}" type="parTrans" cxnId="{C25861C9-CB72-CF4F-BB6C-AC0AFD5A01A6}">
      <dgm:prSet/>
      <dgm:spPr/>
      <dgm:t>
        <a:bodyPr/>
        <a:lstStyle/>
        <a:p>
          <a:endParaRPr lang="fr-FR"/>
        </a:p>
      </dgm:t>
    </dgm:pt>
    <dgm:pt modelId="{89FC25CD-3AED-894A-9A3E-1C9B37333B9C}" type="sibTrans" cxnId="{C25861C9-CB72-CF4F-BB6C-AC0AFD5A01A6}">
      <dgm:prSet/>
      <dgm:spPr/>
      <dgm:t>
        <a:bodyPr/>
        <a:lstStyle/>
        <a:p>
          <a:endParaRPr lang="fr-FR"/>
        </a:p>
      </dgm:t>
    </dgm:pt>
    <dgm:pt modelId="{985D4EDD-20A2-9647-B260-EDFD400412EF}" type="pres">
      <dgm:prSet presAssocID="{7AAC512F-9E35-AF45-ABAF-75ED763FE06C}" presName="linear" presStyleCnt="0">
        <dgm:presLayoutVars>
          <dgm:animLvl val="lvl"/>
          <dgm:resizeHandles val="exact"/>
        </dgm:presLayoutVars>
      </dgm:prSet>
      <dgm:spPr/>
    </dgm:pt>
    <dgm:pt modelId="{15AEA738-17BF-6141-89CB-619301C2010D}" type="pres">
      <dgm:prSet presAssocID="{423BD6A8-4C85-5F4D-A538-4510842C13F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D1BC437-A522-9D4D-AECF-FEC68ECFCA51}" type="pres">
      <dgm:prSet presAssocID="{F3DFFC8C-D940-6643-90F5-B9BFF15489E6}" presName="spacer" presStyleCnt="0"/>
      <dgm:spPr/>
    </dgm:pt>
    <dgm:pt modelId="{6A0C6933-829A-B44B-BA1C-3AEBC200543A}" type="pres">
      <dgm:prSet presAssocID="{8E42CC3A-5938-994F-956E-13B62C44E29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25861C9-CB72-CF4F-BB6C-AC0AFD5A01A6}" srcId="{7AAC512F-9E35-AF45-ABAF-75ED763FE06C}" destId="{8E42CC3A-5938-994F-956E-13B62C44E29B}" srcOrd="1" destOrd="0" parTransId="{D076E2FE-8A5C-974C-A542-DD9F2BB05339}" sibTransId="{89FC25CD-3AED-894A-9A3E-1C9B37333B9C}"/>
    <dgm:cxn modelId="{CA7C4DB4-CABD-2043-A58C-3D7799604E7E}" type="presOf" srcId="{423BD6A8-4C85-5F4D-A538-4510842C13F0}" destId="{15AEA738-17BF-6141-89CB-619301C2010D}" srcOrd="0" destOrd="0" presId="urn:microsoft.com/office/officeart/2005/8/layout/vList2"/>
    <dgm:cxn modelId="{02472891-A0F7-4945-91BD-B208123B152A}" type="presOf" srcId="{8E42CC3A-5938-994F-956E-13B62C44E29B}" destId="{6A0C6933-829A-B44B-BA1C-3AEBC200543A}" srcOrd="0" destOrd="0" presId="urn:microsoft.com/office/officeart/2005/8/layout/vList2"/>
    <dgm:cxn modelId="{23A62A6E-24FC-D747-A84F-D8620126DE75}" type="presOf" srcId="{7AAC512F-9E35-AF45-ABAF-75ED763FE06C}" destId="{985D4EDD-20A2-9647-B260-EDFD400412EF}" srcOrd="0" destOrd="0" presId="urn:microsoft.com/office/officeart/2005/8/layout/vList2"/>
    <dgm:cxn modelId="{B841672A-7282-284C-A04C-2EF4C585018D}" srcId="{7AAC512F-9E35-AF45-ABAF-75ED763FE06C}" destId="{423BD6A8-4C85-5F4D-A538-4510842C13F0}" srcOrd="0" destOrd="0" parTransId="{D41651CF-EBA5-C641-9F54-C55C323F5CAE}" sibTransId="{F3DFFC8C-D940-6643-90F5-B9BFF15489E6}"/>
    <dgm:cxn modelId="{1C223AA6-20A8-2143-ACC0-F49C10B37B66}" type="presParOf" srcId="{985D4EDD-20A2-9647-B260-EDFD400412EF}" destId="{15AEA738-17BF-6141-89CB-619301C2010D}" srcOrd="0" destOrd="0" presId="urn:microsoft.com/office/officeart/2005/8/layout/vList2"/>
    <dgm:cxn modelId="{C14306B1-A282-484A-85BF-64447567D223}" type="presParOf" srcId="{985D4EDD-20A2-9647-B260-EDFD400412EF}" destId="{4D1BC437-A522-9D4D-AECF-FEC68ECFCA51}" srcOrd="1" destOrd="0" presId="urn:microsoft.com/office/officeart/2005/8/layout/vList2"/>
    <dgm:cxn modelId="{94BDAF95-4B6A-B543-BD2E-D7F7BBD2CA0A}" type="presParOf" srcId="{985D4EDD-20A2-9647-B260-EDFD400412EF}" destId="{6A0C6933-829A-B44B-BA1C-3AEBC200543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AAC512F-9E35-AF45-ABAF-75ED763FE06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23BD6A8-4C85-5F4D-A538-4510842C13F0}">
      <dgm:prSet/>
      <dgm:spPr/>
      <dgm:t>
        <a:bodyPr/>
        <a:lstStyle/>
        <a:p>
          <a:pPr rtl="0"/>
          <a:r>
            <a:rPr lang="fr-FR" dirty="0" smtClean="0"/>
            <a:t>66 79 72 96</a:t>
          </a:r>
          <a:endParaRPr lang="fr-FR" dirty="0"/>
        </a:p>
      </dgm:t>
    </dgm:pt>
    <dgm:pt modelId="{D41651CF-EBA5-C641-9F54-C55C323F5CAE}" type="parTrans" cxnId="{B841672A-7282-284C-A04C-2EF4C585018D}">
      <dgm:prSet/>
      <dgm:spPr/>
      <dgm:t>
        <a:bodyPr/>
        <a:lstStyle/>
        <a:p>
          <a:endParaRPr lang="fr-FR"/>
        </a:p>
      </dgm:t>
    </dgm:pt>
    <dgm:pt modelId="{F3DFFC8C-D940-6643-90F5-B9BFF15489E6}" type="sibTrans" cxnId="{B841672A-7282-284C-A04C-2EF4C585018D}">
      <dgm:prSet/>
      <dgm:spPr/>
      <dgm:t>
        <a:bodyPr/>
        <a:lstStyle/>
        <a:p>
          <a:endParaRPr lang="fr-FR"/>
        </a:p>
      </dgm:t>
    </dgm:pt>
    <dgm:pt modelId="{8E42CC3A-5938-994F-956E-13B62C44E29B}">
      <dgm:prSet/>
      <dgm:spPr/>
      <dgm:t>
        <a:bodyPr/>
        <a:lstStyle/>
        <a:p>
          <a:pPr rtl="0"/>
          <a:r>
            <a:rPr lang="fr-FR" dirty="0" smtClean="0"/>
            <a:t>75 79 10 55</a:t>
          </a:r>
          <a:endParaRPr lang="fr-FR" dirty="0"/>
        </a:p>
      </dgm:t>
    </dgm:pt>
    <dgm:pt modelId="{D076E2FE-8A5C-974C-A542-DD9F2BB05339}" type="parTrans" cxnId="{C25861C9-CB72-CF4F-BB6C-AC0AFD5A01A6}">
      <dgm:prSet/>
      <dgm:spPr/>
      <dgm:t>
        <a:bodyPr/>
        <a:lstStyle/>
        <a:p>
          <a:endParaRPr lang="fr-FR"/>
        </a:p>
      </dgm:t>
    </dgm:pt>
    <dgm:pt modelId="{89FC25CD-3AED-894A-9A3E-1C9B37333B9C}" type="sibTrans" cxnId="{C25861C9-CB72-CF4F-BB6C-AC0AFD5A01A6}">
      <dgm:prSet/>
      <dgm:spPr/>
      <dgm:t>
        <a:bodyPr/>
        <a:lstStyle/>
        <a:p>
          <a:endParaRPr lang="fr-FR"/>
        </a:p>
      </dgm:t>
    </dgm:pt>
    <dgm:pt modelId="{985D4EDD-20A2-9647-B260-EDFD400412EF}" type="pres">
      <dgm:prSet presAssocID="{7AAC512F-9E35-AF45-ABAF-75ED763FE06C}" presName="linear" presStyleCnt="0">
        <dgm:presLayoutVars>
          <dgm:animLvl val="lvl"/>
          <dgm:resizeHandles val="exact"/>
        </dgm:presLayoutVars>
      </dgm:prSet>
      <dgm:spPr/>
    </dgm:pt>
    <dgm:pt modelId="{15AEA738-17BF-6141-89CB-619301C2010D}" type="pres">
      <dgm:prSet presAssocID="{423BD6A8-4C85-5F4D-A538-4510842C13F0}" presName="parentText" presStyleLbl="node1" presStyleIdx="0" presStyleCnt="2" custLinFactNeighborX="100000" custLinFactNeighborY="-86867">
        <dgm:presLayoutVars>
          <dgm:chMax val="0"/>
          <dgm:bulletEnabled val="1"/>
        </dgm:presLayoutVars>
      </dgm:prSet>
      <dgm:spPr/>
    </dgm:pt>
    <dgm:pt modelId="{4D1BC437-A522-9D4D-AECF-FEC68ECFCA51}" type="pres">
      <dgm:prSet presAssocID="{F3DFFC8C-D940-6643-90F5-B9BFF15489E6}" presName="spacer" presStyleCnt="0"/>
      <dgm:spPr/>
    </dgm:pt>
    <dgm:pt modelId="{6A0C6933-829A-B44B-BA1C-3AEBC200543A}" type="pres">
      <dgm:prSet presAssocID="{8E42CC3A-5938-994F-956E-13B62C44E29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25861C9-CB72-CF4F-BB6C-AC0AFD5A01A6}" srcId="{7AAC512F-9E35-AF45-ABAF-75ED763FE06C}" destId="{8E42CC3A-5938-994F-956E-13B62C44E29B}" srcOrd="1" destOrd="0" parTransId="{D076E2FE-8A5C-974C-A542-DD9F2BB05339}" sibTransId="{89FC25CD-3AED-894A-9A3E-1C9B37333B9C}"/>
    <dgm:cxn modelId="{44DF73FB-9765-1C42-B2D5-8CBC35B0A2DE}" type="presOf" srcId="{7AAC512F-9E35-AF45-ABAF-75ED763FE06C}" destId="{985D4EDD-20A2-9647-B260-EDFD400412EF}" srcOrd="0" destOrd="0" presId="urn:microsoft.com/office/officeart/2005/8/layout/vList2"/>
    <dgm:cxn modelId="{88F570BA-1ED0-284B-A154-5E4FEAF3C5DF}" type="presOf" srcId="{8E42CC3A-5938-994F-956E-13B62C44E29B}" destId="{6A0C6933-829A-B44B-BA1C-3AEBC200543A}" srcOrd="0" destOrd="0" presId="urn:microsoft.com/office/officeart/2005/8/layout/vList2"/>
    <dgm:cxn modelId="{B841672A-7282-284C-A04C-2EF4C585018D}" srcId="{7AAC512F-9E35-AF45-ABAF-75ED763FE06C}" destId="{423BD6A8-4C85-5F4D-A538-4510842C13F0}" srcOrd="0" destOrd="0" parTransId="{D41651CF-EBA5-C641-9F54-C55C323F5CAE}" sibTransId="{F3DFFC8C-D940-6643-90F5-B9BFF15489E6}"/>
    <dgm:cxn modelId="{43AD212A-2D8B-FA46-967E-7BBD119580D1}" type="presOf" srcId="{423BD6A8-4C85-5F4D-A538-4510842C13F0}" destId="{15AEA738-17BF-6141-89CB-619301C2010D}" srcOrd="0" destOrd="0" presId="urn:microsoft.com/office/officeart/2005/8/layout/vList2"/>
    <dgm:cxn modelId="{126FDD2C-9109-FA48-A3D8-5496A7D12008}" type="presParOf" srcId="{985D4EDD-20A2-9647-B260-EDFD400412EF}" destId="{15AEA738-17BF-6141-89CB-619301C2010D}" srcOrd="0" destOrd="0" presId="urn:microsoft.com/office/officeart/2005/8/layout/vList2"/>
    <dgm:cxn modelId="{1C19452E-8AF0-F341-B556-71135FE14729}" type="presParOf" srcId="{985D4EDD-20A2-9647-B260-EDFD400412EF}" destId="{4D1BC437-A522-9D4D-AECF-FEC68ECFCA51}" srcOrd="1" destOrd="0" presId="urn:microsoft.com/office/officeart/2005/8/layout/vList2"/>
    <dgm:cxn modelId="{EC92F049-2F71-BA49-9F99-CDC6103B17F9}" type="presParOf" srcId="{985D4EDD-20A2-9647-B260-EDFD400412EF}" destId="{6A0C6933-829A-B44B-BA1C-3AEBC200543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54F3FA-53B6-42E8-8066-C0A72B369B04}">
      <dsp:nvSpPr>
        <dsp:cNvPr id="0" name=""/>
        <dsp:cNvSpPr/>
      </dsp:nvSpPr>
      <dsp:spPr>
        <a:xfrm>
          <a:off x="0" y="103"/>
          <a:ext cx="8435280" cy="187200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0" tIns="438150" rIns="438150" bIns="438150" numCol="1" spcCol="1270" anchor="ctr" anchorCtr="0">
          <a:noAutofit/>
        </a:bodyPr>
        <a:lstStyle/>
        <a:p>
          <a:pPr lvl="0" algn="ctr" defTabSz="5111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1500" b="1" kern="1200" dirty="0" smtClean="0">
              <a:solidFill>
                <a:schemeClr val="bg1"/>
              </a:solidFill>
            </a:rPr>
            <a:t>Arthroses:</a:t>
          </a:r>
          <a:endParaRPr lang="fr-CA" sz="11500" kern="1200" dirty="0">
            <a:solidFill>
              <a:schemeClr val="bg1"/>
            </a:solidFill>
          </a:endParaRPr>
        </a:p>
      </dsp:txBody>
      <dsp:txXfrm>
        <a:off x="91384" y="91487"/>
        <a:ext cx="8252512" cy="16892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C48893-59EC-4B61-B7A8-9E812E04387F}">
      <dsp:nvSpPr>
        <dsp:cNvPr id="0" name=""/>
        <dsp:cNvSpPr/>
      </dsp:nvSpPr>
      <dsp:spPr>
        <a:xfrm>
          <a:off x="7404" y="740198"/>
          <a:ext cx="2213191" cy="1327914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</a:rPr>
            <a:t>Actualités thérapeutiques </a:t>
          </a:r>
          <a:endParaRPr lang="fr-CA" sz="2400" kern="1200" dirty="0">
            <a:solidFill>
              <a:schemeClr val="bg1"/>
            </a:solidFill>
          </a:endParaRPr>
        </a:p>
      </dsp:txBody>
      <dsp:txXfrm>
        <a:off x="46297" y="779091"/>
        <a:ext cx="2135405" cy="1250128"/>
      </dsp:txXfrm>
    </dsp:sp>
    <dsp:sp modelId="{735F7115-E7AD-4950-B783-32F7DAC22F14}">
      <dsp:nvSpPr>
        <dsp:cNvPr id="0" name=""/>
        <dsp:cNvSpPr/>
      </dsp:nvSpPr>
      <dsp:spPr>
        <a:xfrm>
          <a:off x="2441915" y="1129720"/>
          <a:ext cx="469196" cy="5488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1900" kern="1200"/>
        </a:p>
      </dsp:txBody>
      <dsp:txXfrm>
        <a:off x="2441915" y="1239494"/>
        <a:ext cx="328437" cy="329323"/>
      </dsp:txXfrm>
    </dsp:sp>
    <dsp:sp modelId="{67B734A9-0710-4044-932F-4AA24B9996F6}">
      <dsp:nvSpPr>
        <dsp:cNvPr id="0" name=""/>
        <dsp:cNvSpPr/>
      </dsp:nvSpPr>
      <dsp:spPr>
        <a:xfrm>
          <a:off x="3105872" y="740198"/>
          <a:ext cx="2213191" cy="1327914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</a:rPr>
            <a:t>Rôle du Pharmacien d’Officine </a:t>
          </a:r>
          <a:endParaRPr lang="fr-CA" sz="2400" kern="1200" dirty="0">
            <a:solidFill>
              <a:schemeClr val="bg1"/>
            </a:solidFill>
          </a:endParaRPr>
        </a:p>
      </dsp:txBody>
      <dsp:txXfrm>
        <a:off x="3144765" y="779091"/>
        <a:ext cx="2135405" cy="1250128"/>
      </dsp:txXfrm>
    </dsp:sp>
    <dsp:sp modelId="{D416877E-B1A1-44D4-80E6-6D264A7442DB}">
      <dsp:nvSpPr>
        <dsp:cNvPr id="0" name=""/>
        <dsp:cNvSpPr/>
      </dsp:nvSpPr>
      <dsp:spPr>
        <a:xfrm>
          <a:off x="5540382" y="1129720"/>
          <a:ext cx="469196" cy="5488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1900" kern="1200"/>
        </a:p>
      </dsp:txBody>
      <dsp:txXfrm>
        <a:off x="5540382" y="1239494"/>
        <a:ext cx="328437" cy="329323"/>
      </dsp:txXfrm>
    </dsp:sp>
    <dsp:sp modelId="{CC84143A-1855-4222-91ED-94B698F378BD}">
      <dsp:nvSpPr>
        <dsp:cNvPr id="0" name=""/>
        <dsp:cNvSpPr/>
      </dsp:nvSpPr>
      <dsp:spPr>
        <a:xfrm>
          <a:off x="6204340" y="740198"/>
          <a:ext cx="2213191" cy="1327914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</a:rPr>
            <a:t>dans la Prise en Charge</a:t>
          </a:r>
          <a:endParaRPr lang="fr-CA" sz="2400" kern="1200" dirty="0">
            <a:solidFill>
              <a:schemeClr val="bg1"/>
            </a:solidFill>
          </a:endParaRPr>
        </a:p>
      </dsp:txBody>
      <dsp:txXfrm>
        <a:off x="6243233" y="779091"/>
        <a:ext cx="2135405" cy="12501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D6C3D2-6E7B-4AC6-B321-A23CE43C8DFC}">
      <dsp:nvSpPr>
        <dsp:cNvPr id="0" name=""/>
        <dsp:cNvSpPr/>
      </dsp:nvSpPr>
      <dsp:spPr>
        <a:xfrm>
          <a:off x="642671" y="0"/>
          <a:ext cx="7283609" cy="208823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34C7B8-0F59-47EA-B6B9-7A881864A286}">
      <dsp:nvSpPr>
        <dsp:cNvPr id="0" name=""/>
        <dsp:cNvSpPr/>
      </dsp:nvSpPr>
      <dsp:spPr>
        <a:xfrm>
          <a:off x="859510" y="626469"/>
          <a:ext cx="3320468" cy="835292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1" kern="1200" dirty="0" smtClean="0"/>
            <a:t>Présentation:  </a:t>
          </a:r>
        </a:p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1" kern="1200" dirty="0" smtClean="0"/>
            <a:t>Dr </a:t>
          </a:r>
          <a:r>
            <a:rPr lang="fr-FR" sz="1500" b="1" kern="1200" dirty="0" err="1" smtClean="0"/>
            <a:t>Boureima</a:t>
          </a:r>
          <a:r>
            <a:rPr lang="fr-FR" sz="1500" b="1" kern="1200" dirty="0" smtClean="0"/>
            <a:t> KODIO, MD</a:t>
          </a:r>
          <a:r>
            <a:rPr lang="fr-FR" sz="1500" kern="1200" dirty="0" smtClean="0"/>
            <a:t>, </a:t>
          </a:r>
          <a:endParaRPr lang="fr-CA" sz="1500" kern="1200" dirty="0"/>
        </a:p>
      </dsp:txBody>
      <dsp:txXfrm>
        <a:off x="900286" y="667245"/>
        <a:ext cx="3238916" cy="753740"/>
      </dsp:txXfrm>
    </dsp:sp>
    <dsp:sp modelId="{F2DCA625-F6A8-44F3-8670-4A2AABF41C84}">
      <dsp:nvSpPr>
        <dsp:cNvPr id="0" name=""/>
        <dsp:cNvSpPr/>
      </dsp:nvSpPr>
      <dsp:spPr>
        <a:xfrm>
          <a:off x="4388972" y="626469"/>
          <a:ext cx="3320468" cy="835292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Spécialiste en  Rhumatologie, Maladies systémiques, </a:t>
          </a:r>
          <a:r>
            <a:rPr lang="fr-FR" sz="1500" kern="1200" dirty="0" err="1" smtClean="0"/>
            <a:t>Oncorhumatologie</a:t>
          </a:r>
          <a:r>
            <a:rPr lang="fr-FR" sz="1500" kern="1200" dirty="0" smtClean="0"/>
            <a:t>, Echographie musculo-squelettique</a:t>
          </a:r>
          <a:endParaRPr lang="fr-CA" sz="1500" kern="1200" dirty="0"/>
        </a:p>
      </dsp:txBody>
      <dsp:txXfrm>
        <a:off x="4429748" y="667245"/>
        <a:ext cx="3238916" cy="7537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C63AC8-7936-42ED-BA7A-DD22E28E2476}">
      <dsp:nvSpPr>
        <dsp:cNvPr id="0" name=""/>
        <dsp:cNvSpPr/>
      </dsp:nvSpPr>
      <dsp:spPr>
        <a:xfrm>
          <a:off x="1686400" y="166743"/>
          <a:ext cx="3309217" cy="1149247"/>
        </a:xfrm>
        <a:prstGeom prst="ellipse">
          <a:avLst/>
        </a:prstGeom>
        <a:solidFill>
          <a:schemeClr val="dk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392F7-F5F9-442C-BF8B-75478AB945A6}">
      <dsp:nvSpPr>
        <dsp:cNvPr id="0" name=""/>
        <dsp:cNvSpPr/>
      </dsp:nvSpPr>
      <dsp:spPr>
        <a:xfrm>
          <a:off x="3025479" y="2980861"/>
          <a:ext cx="641321" cy="410445"/>
        </a:xfrm>
        <a:prstGeom prst="down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A27EB53-4D0A-4665-9AB0-E72C9B71D6F4}">
      <dsp:nvSpPr>
        <dsp:cNvPr id="0" name=""/>
        <dsp:cNvSpPr/>
      </dsp:nvSpPr>
      <dsp:spPr>
        <a:xfrm>
          <a:off x="1003644" y="3309217"/>
          <a:ext cx="4684990" cy="769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384048" rIns="384048" bIns="384048" numCol="1" spcCol="127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5400" b="1" kern="1200" dirty="0" smtClean="0">
              <a:solidFill>
                <a:srgbClr val="FFC000"/>
              </a:solidFill>
            </a:rPr>
            <a:t>VI. Diagnostic</a:t>
          </a:r>
          <a:endParaRPr lang="fr-CA" sz="5400" kern="1200" dirty="0">
            <a:solidFill>
              <a:srgbClr val="FFC000"/>
            </a:solidFill>
          </a:endParaRPr>
        </a:p>
      </dsp:txBody>
      <dsp:txXfrm>
        <a:off x="1003644" y="3309217"/>
        <a:ext cx="4684990" cy="769585"/>
      </dsp:txXfrm>
    </dsp:sp>
    <dsp:sp modelId="{3CDB198A-5673-4CE1-B469-0BA873A013A5}">
      <dsp:nvSpPr>
        <dsp:cNvPr id="0" name=""/>
        <dsp:cNvSpPr/>
      </dsp:nvSpPr>
      <dsp:spPr>
        <a:xfrm>
          <a:off x="1550440" y="25652"/>
          <a:ext cx="3591399" cy="2873119"/>
        </a:xfrm>
        <a:prstGeom prst="funnel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73013E-1868-408D-A967-3A4C5DF41A76}">
      <dsp:nvSpPr>
        <dsp:cNvPr id="0" name=""/>
        <dsp:cNvSpPr/>
      </dsp:nvSpPr>
      <dsp:spPr>
        <a:xfrm>
          <a:off x="844293" y="0"/>
          <a:ext cx="4104456" cy="410445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ABB5D-AF07-4ED0-9CB3-548D92EA6D58}">
      <dsp:nvSpPr>
        <dsp:cNvPr id="0" name=""/>
        <dsp:cNvSpPr/>
      </dsp:nvSpPr>
      <dsp:spPr>
        <a:xfrm>
          <a:off x="2896521" y="410846"/>
          <a:ext cx="2667896" cy="291801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100" b="1" kern="1200" dirty="0" smtClean="0">
              <a:solidFill>
                <a:srgbClr val="FFC000"/>
              </a:solidFill>
            </a:rPr>
            <a:t>Prise en charge de l’arthrose</a:t>
          </a:r>
          <a:endParaRPr lang="fr-CA" sz="4100" kern="1200" dirty="0">
            <a:solidFill>
              <a:srgbClr val="FFC000"/>
            </a:solidFill>
          </a:endParaRPr>
        </a:p>
      </dsp:txBody>
      <dsp:txXfrm>
        <a:off x="3026757" y="541082"/>
        <a:ext cx="2407424" cy="26575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DEDFE-0486-45FA-A5BC-EE45A5B135FA}">
      <dsp:nvSpPr>
        <dsp:cNvPr id="0" name=""/>
        <dsp:cNvSpPr/>
      </dsp:nvSpPr>
      <dsp:spPr>
        <a:xfrm>
          <a:off x="0" y="12311"/>
          <a:ext cx="8352928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500" b="1" kern="1200" dirty="0" smtClean="0"/>
            <a:t>VII. Principes </a:t>
          </a:r>
          <a:r>
            <a:rPr lang="fr-FR" sz="3500" b="1" kern="1200" dirty="0" smtClean="0"/>
            <a:t>thérapeutiques de l’arthrose </a:t>
          </a:r>
          <a:endParaRPr lang="fr-CA" sz="3500" kern="1200" dirty="0"/>
        </a:p>
      </dsp:txBody>
      <dsp:txXfrm>
        <a:off x="40980" y="53291"/>
        <a:ext cx="8270968" cy="7575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E5BB0F-AD79-4E1C-854D-DD73154420DA}">
      <dsp:nvSpPr>
        <dsp:cNvPr id="0" name=""/>
        <dsp:cNvSpPr/>
      </dsp:nvSpPr>
      <dsp:spPr>
        <a:xfrm>
          <a:off x="1728192" y="0"/>
          <a:ext cx="4896544" cy="4896544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C203FA-71FA-4F15-8D68-09357F36E788}">
      <dsp:nvSpPr>
        <dsp:cNvPr id="0" name=""/>
        <dsp:cNvSpPr/>
      </dsp:nvSpPr>
      <dsp:spPr>
        <a:xfrm>
          <a:off x="2193363" y="465171"/>
          <a:ext cx="1909652" cy="19096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smtClean="0"/>
            <a:t>Soulager</a:t>
          </a:r>
          <a:r>
            <a:rPr lang="fr-FR" sz="1800" kern="1200" smtClean="0"/>
            <a:t> la douleur</a:t>
          </a:r>
          <a:endParaRPr lang="fr-CA" sz="1800" kern="1200"/>
        </a:p>
      </dsp:txBody>
      <dsp:txXfrm>
        <a:off x="2286585" y="558393"/>
        <a:ext cx="1723208" cy="1723208"/>
      </dsp:txXfrm>
    </dsp:sp>
    <dsp:sp modelId="{1005083E-C301-41FA-9EBB-AB674A2938A2}">
      <dsp:nvSpPr>
        <dsp:cNvPr id="0" name=""/>
        <dsp:cNvSpPr/>
      </dsp:nvSpPr>
      <dsp:spPr>
        <a:xfrm>
          <a:off x="4249912" y="465171"/>
          <a:ext cx="1909652" cy="19096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Améliorer</a:t>
          </a:r>
          <a:r>
            <a:rPr lang="fr-FR" sz="1800" kern="1200" dirty="0" smtClean="0"/>
            <a:t> la fonction</a:t>
          </a:r>
          <a:endParaRPr lang="fr-CA" sz="1800" kern="1200" dirty="0"/>
        </a:p>
      </dsp:txBody>
      <dsp:txXfrm>
        <a:off x="4343134" y="558393"/>
        <a:ext cx="1723208" cy="1723208"/>
      </dsp:txXfrm>
    </dsp:sp>
    <dsp:sp modelId="{418453F7-22C8-4151-B633-7C76006B0212}">
      <dsp:nvSpPr>
        <dsp:cNvPr id="0" name=""/>
        <dsp:cNvSpPr/>
      </dsp:nvSpPr>
      <dsp:spPr>
        <a:xfrm>
          <a:off x="2193363" y="2521720"/>
          <a:ext cx="1909652" cy="19096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smtClean="0"/>
            <a:t>Prévenir ou retarder </a:t>
          </a:r>
          <a:r>
            <a:rPr lang="fr-FR" sz="1800" kern="1200" smtClean="0"/>
            <a:t>la progression de la maladie et ses conséquences </a:t>
          </a:r>
          <a:endParaRPr lang="fr-CA" sz="1800" kern="1200"/>
        </a:p>
      </dsp:txBody>
      <dsp:txXfrm>
        <a:off x="2286585" y="2614942"/>
        <a:ext cx="1723208" cy="1723208"/>
      </dsp:txXfrm>
    </dsp:sp>
    <dsp:sp modelId="{35CE9F57-C3A5-479D-B4C3-3EA09FBE98C0}">
      <dsp:nvSpPr>
        <dsp:cNvPr id="0" name=""/>
        <dsp:cNvSpPr/>
      </dsp:nvSpPr>
      <dsp:spPr>
        <a:xfrm>
          <a:off x="4249912" y="2521720"/>
          <a:ext cx="1909652" cy="19096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smtClean="0"/>
            <a:t>IEC </a:t>
          </a:r>
          <a:r>
            <a:rPr lang="fr-FR" sz="1800" kern="1200" smtClean="0"/>
            <a:t>avec le malade sur sa maladie et sa PEC.</a:t>
          </a:r>
          <a:endParaRPr lang="fr-CA" sz="1800" kern="1200"/>
        </a:p>
      </dsp:txBody>
      <dsp:txXfrm>
        <a:off x="4343134" y="2614942"/>
        <a:ext cx="1723208" cy="17232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20F80-8822-49F3-9579-4CB472991A60}">
      <dsp:nvSpPr>
        <dsp:cNvPr id="0" name=""/>
        <dsp:cNvSpPr/>
      </dsp:nvSpPr>
      <dsp:spPr>
        <a:xfrm>
          <a:off x="0" y="72750"/>
          <a:ext cx="7848872" cy="1007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200" b="1" kern="1200" dirty="0" smtClean="0"/>
            <a:t>Sociétés savantes Internationales </a:t>
          </a:r>
          <a:endParaRPr lang="fr-CA" sz="4200" kern="1200" dirty="0"/>
        </a:p>
      </dsp:txBody>
      <dsp:txXfrm>
        <a:off x="49176" y="121926"/>
        <a:ext cx="7750520" cy="9090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FF0D27-1251-4052-BBCD-2174E81BA244}">
      <dsp:nvSpPr>
        <dsp:cNvPr id="0" name=""/>
        <dsp:cNvSpPr/>
      </dsp:nvSpPr>
      <dsp:spPr>
        <a:xfrm>
          <a:off x="3398777" y="0"/>
          <a:ext cx="1699388" cy="1040070"/>
        </a:xfrm>
        <a:prstGeom prst="trapezoid">
          <a:avLst>
            <a:gd name="adj" fmla="val 81696"/>
          </a:avLst>
        </a:prstGeom>
        <a:solidFill>
          <a:srgbClr val="FF0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b="1" kern="1200" dirty="0" smtClean="0">
            <a:solidFill>
              <a:srgbClr val="FFC000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solidFill>
                <a:srgbClr val="FFC000"/>
              </a:solidFill>
            </a:rPr>
            <a:t>Chirurgie</a:t>
          </a:r>
          <a:endParaRPr lang="fr-CA" sz="1800" b="1" kern="1200" dirty="0">
            <a:solidFill>
              <a:srgbClr val="FFC000"/>
            </a:solidFill>
          </a:endParaRPr>
        </a:p>
      </dsp:txBody>
      <dsp:txXfrm>
        <a:off x="3398777" y="0"/>
        <a:ext cx="1699388" cy="1040070"/>
      </dsp:txXfrm>
    </dsp:sp>
    <dsp:sp modelId="{A589E115-ECE9-4CAD-94F9-C80BB0A0F65A}">
      <dsp:nvSpPr>
        <dsp:cNvPr id="0" name=""/>
        <dsp:cNvSpPr/>
      </dsp:nvSpPr>
      <dsp:spPr>
        <a:xfrm>
          <a:off x="2549083" y="1040070"/>
          <a:ext cx="3398777" cy="1040070"/>
        </a:xfrm>
        <a:prstGeom prst="trapezoid">
          <a:avLst>
            <a:gd name="adj" fmla="val 81696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err="1" smtClean="0">
              <a:solidFill>
                <a:srgbClr val="FF0000"/>
              </a:solidFill>
            </a:rPr>
            <a:t>Intra-articulaire</a:t>
          </a:r>
          <a:endParaRPr lang="fr-FR" sz="1600" b="1" kern="1200" dirty="0" smtClean="0">
            <a:solidFill>
              <a:srgbClr val="FF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Corticoïdes, Acide Hyaluronique</a:t>
          </a:r>
          <a:endParaRPr lang="fr-CA" sz="1600" kern="1200" dirty="0"/>
        </a:p>
      </dsp:txBody>
      <dsp:txXfrm>
        <a:off x="3143869" y="1040070"/>
        <a:ext cx="2209205" cy="1040070"/>
      </dsp:txXfrm>
    </dsp:sp>
    <dsp:sp modelId="{9E6F4389-87F3-41CA-A753-4529E800A99E}">
      <dsp:nvSpPr>
        <dsp:cNvPr id="0" name=""/>
        <dsp:cNvSpPr/>
      </dsp:nvSpPr>
      <dsp:spPr>
        <a:xfrm>
          <a:off x="1699388" y="2080140"/>
          <a:ext cx="5098166" cy="1040070"/>
        </a:xfrm>
        <a:prstGeom prst="trapezoid">
          <a:avLst>
            <a:gd name="adj" fmla="val 81696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rgbClr val="FF0000"/>
              </a:solidFill>
            </a:rPr>
            <a:t>Oral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Paracétamol , AINS, AASAL,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Opioïdes, </a:t>
          </a:r>
          <a:r>
            <a:rPr lang="fr-FR" sz="1600" kern="1200" dirty="0" err="1" smtClean="0"/>
            <a:t>Duloxetine</a:t>
          </a:r>
          <a:endParaRPr lang="fr-CA" sz="1600" kern="1200" dirty="0"/>
        </a:p>
      </dsp:txBody>
      <dsp:txXfrm>
        <a:off x="2591567" y="2080140"/>
        <a:ext cx="3313808" cy="1040070"/>
      </dsp:txXfrm>
    </dsp:sp>
    <dsp:sp modelId="{93DC1183-7D25-4AA9-8459-82456CE40530}">
      <dsp:nvSpPr>
        <dsp:cNvPr id="0" name=""/>
        <dsp:cNvSpPr/>
      </dsp:nvSpPr>
      <dsp:spPr>
        <a:xfrm>
          <a:off x="849694" y="3120211"/>
          <a:ext cx="6797555" cy="1040070"/>
        </a:xfrm>
        <a:prstGeom prst="trapezoid">
          <a:avLst>
            <a:gd name="adj" fmla="val 81696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rgbClr val="FF0000"/>
              </a:solidFill>
            </a:rPr>
            <a:t>Topiques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AINS Capsaicine </a:t>
          </a:r>
          <a:endParaRPr lang="fr-CA" sz="1600" kern="1200" dirty="0"/>
        </a:p>
      </dsp:txBody>
      <dsp:txXfrm>
        <a:off x="2039266" y="3120211"/>
        <a:ext cx="4418410" cy="1040070"/>
      </dsp:txXfrm>
    </dsp:sp>
    <dsp:sp modelId="{B0462E92-738F-4DD0-8B87-E93483585B42}">
      <dsp:nvSpPr>
        <dsp:cNvPr id="0" name=""/>
        <dsp:cNvSpPr/>
      </dsp:nvSpPr>
      <dsp:spPr>
        <a:xfrm>
          <a:off x="0" y="4160281"/>
          <a:ext cx="8496944" cy="1040070"/>
        </a:xfrm>
        <a:prstGeom prst="trapezoid">
          <a:avLst>
            <a:gd name="adj" fmla="val 81696"/>
          </a:avLst>
        </a:prstGeom>
        <a:solidFill>
          <a:srgbClr val="00B05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rgbClr val="FF0000"/>
              </a:solidFill>
            </a:rPr>
            <a:t>Mesures non pharmacologiques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Education/information, exercices et renforcement musculaire , </a:t>
          </a:r>
          <a:r>
            <a:rPr lang="fr-FR" sz="1600" kern="1200" dirty="0" err="1" smtClean="0"/>
            <a:t>preventions</a:t>
          </a:r>
          <a:r>
            <a:rPr lang="fr-FR" sz="1600" kern="1200" dirty="0" smtClean="0"/>
            <a:t> des </a:t>
          </a:r>
          <a:r>
            <a:rPr lang="fr-FR" sz="1600" kern="1200" dirty="0" err="1" smtClean="0"/>
            <a:t>lesions</a:t>
          </a:r>
          <a:r>
            <a:rPr lang="fr-FR" sz="1600" kern="1200" dirty="0" smtClean="0"/>
            <a:t> articulaires , perte de poids , orthèses et aides techniques, traitement physiques</a:t>
          </a:r>
          <a:endParaRPr lang="fr-CA" sz="1600" kern="1200" dirty="0"/>
        </a:p>
      </dsp:txBody>
      <dsp:txXfrm>
        <a:off x="1486965" y="4160281"/>
        <a:ext cx="5523013" cy="104007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AEA738-17BF-6141-89CB-619301C2010D}">
      <dsp:nvSpPr>
        <dsp:cNvPr id="0" name=""/>
        <dsp:cNvSpPr/>
      </dsp:nvSpPr>
      <dsp:spPr>
        <a:xfrm>
          <a:off x="0" y="39453"/>
          <a:ext cx="2834330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Consultation à domicile </a:t>
          </a:r>
          <a:endParaRPr lang="fr-FR" sz="1900" kern="1200" dirty="0"/>
        </a:p>
      </dsp:txBody>
      <dsp:txXfrm>
        <a:off x="22246" y="61699"/>
        <a:ext cx="2789838" cy="411223"/>
      </dsp:txXfrm>
    </dsp:sp>
    <dsp:sp modelId="{6A0C6933-829A-B44B-BA1C-3AEBC200543A}">
      <dsp:nvSpPr>
        <dsp:cNvPr id="0" name=""/>
        <dsp:cNvSpPr/>
      </dsp:nvSpPr>
      <dsp:spPr>
        <a:xfrm>
          <a:off x="0" y="549888"/>
          <a:ext cx="2834330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smtClean="0"/>
            <a:t>Hospitalisation à domicile </a:t>
          </a:r>
          <a:endParaRPr lang="fr-FR" sz="1900" kern="1200"/>
        </a:p>
      </dsp:txBody>
      <dsp:txXfrm>
        <a:off x="22246" y="572134"/>
        <a:ext cx="2789838" cy="41122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AEA738-17BF-6141-89CB-619301C2010D}">
      <dsp:nvSpPr>
        <dsp:cNvPr id="0" name=""/>
        <dsp:cNvSpPr/>
      </dsp:nvSpPr>
      <dsp:spPr>
        <a:xfrm>
          <a:off x="0" y="0"/>
          <a:ext cx="1610195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66 79 72 96</a:t>
          </a:r>
          <a:endParaRPr lang="fr-FR" sz="2000" kern="1200" dirty="0"/>
        </a:p>
      </dsp:txBody>
      <dsp:txXfrm>
        <a:off x="23417" y="23417"/>
        <a:ext cx="1563361" cy="432866"/>
      </dsp:txXfrm>
    </dsp:sp>
    <dsp:sp modelId="{6A0C6933-829A-B44B-BA1C-3AEBC200543A}">
      <dsp:nvSpPr>
        <dsp:cNvPr id="0" name=""/>
        <dsp:cNvSpPr/>
      </dsp:nvSpPr>
      <dsp:spPr>
        <a:xfrm>
          <a:off x="0" y="551328"/>
          <a:ext cx="1610195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75 79 10 55</a:t>
          </a:r>
          <a:endParaRPr lang="fr-FR" sz="2000" kern="1200" dirty="0"/>
        </a:p>
      </dsp:txBody>
      <dsp:txXfrm>
        <a:off x="23417" y="574745"/>
        <a:ext cx="1563361" cy="432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8FD4C-5B60-4F32-843F-EEEE8C807D9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32504-380A-452E-97A7-34F7A913F47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79730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32504-380A-452E-97A7-34F7A913F475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8542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 réunion de l’OMS et de </a:t>
            </a:r>
            <a:r>
              <a:rPr lang="fr-F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l’American Académ 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Orthopaedic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Surgeons (1994) a proposé une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ébauche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définition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qui englobe les principales facettes de la maladie 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32504-380A-452E-97A7-34F7A913F475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25881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32504-380A-452E-97A7-34F7A913F475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39566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050" dirty="0" smtClean="0"/>
              <a:t>Diagnostic reposant sur la radiographie standard</a:t>
            </a:r>
          </a:p>
          <a:p>
            <a:r>
              <a:rPr lang="fr-FR" sz="1050" dirty="0" smtClean="0"/>
              <a:t>Signes radiologiques évidents quand un patient arthrosique vient </a:t>
            </a:r>
          </a:p>
          <a:p>
            <a:r>
              <a:rPr lang="fr-FR" sz="1050" dirty="0" smtClean="0"/>
              <a:t>consulter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32504-380A-452E-97A7-34F7A913F475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87499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L’activité physique modérée dans l’arthrose</a:t>
            </a:r>
          </a:p>
          <a:p>
            <a:endParaRPr lang="fr-FR" dirty="0" smtClean="0"/>
          </a:p>
          <a:p>
            <a:r>
              <a:rPr lang="fr-FR" dirty="0" smtClean="0"/>
              <a:t>L’excès d’activité physique néfaste pour le patient arthrosique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32504-380A-452E-97A7-34F7A913F475}" type="slidenum">
              <a:rPr lang="fr-CA" smtClean="0"/>
              <a:t>33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4555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4409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564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9064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04960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7964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4711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6905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333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50884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6660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8575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0FB25-A79A-4BD0-995E-15266C713750}" type="datetimeFigureOut">
              <a:rPr lang="fr-CA" smtClean="0"/>
              <a:t>18-01-18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15ABF-BE0C-430A-A9D0-A192F6D79BE3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414256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2.xml"/><Relationship Id="rId12" Type="http://schemas.openxmlformats.org/officeDocument/2006/relationships/diagramData" Target="../diagrams/data3.xml"/><Relationship Id="rId13" Type="http://schemas.openxmlformats.org/officeDocument/2006/relationships/diagramLayout" Target="../diagrams/layout3.xml"/><Relationship Id="rId14" Type="http://schemas.openxmlformats.org/officeDocument/2006/relationships/diagramQuickStyle" Target="../diagrams/quickStyle3.xml"/><Relationship Id="rId15" Type="http://schemas.openxmlformats.org/officeDocument/2006/relationships/diagramColors" Target="../diagrams/colors3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8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diagramData" Target="../diagrams/data7.xml"/><Relationship Id="rId8" Type="http://schemas.openxmlformats.org/officeDocument/2006/relationships/diagramLayout" Target="../diagrams/layout7.xml"/><Relationship Id="rId9" Type="http://schemas.openxmlformats.org/officeDocument/2006/relationships/diagramQuickStyle" Target="../diagrams/quickStyle7.xml"/><Relationship Id="rId10" Type="http://schemas.openxmlformats.org/officeDocument/2006/relationships/diagramColors" Target="../diagrams/colors7.xml"/><Relationship Id="rId11" Type="http://schemas.microsoft.com/office/2007/relationships/diagramDrawing" Target="../diagrams/drawing7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7" Type="http://schemas.openxmlformats.org/officeDocument/2006/relationships/diagramData" Target="../diagrams/data11.xml"/><Relationship Id="rId8" Type="http://schemas.openxmlformats.org/officeDocument/2006/relationships/diagramLayout" Target="../diagrams/layout11.xml"/><Relationship Id="rId9" Type="http://schemas.openxmlformats.org/officeDocument/2006/relationships/diagramQuickStyle" Target="../diagrams/quickStyle11.xml"/><Relationship Id="rId10" Type="http://schemas.openxmlformats.org/officeDocument/2006/relationships/diagramColors" Target="../diagrams/colors11.xml"/><Relationship Id="rId11" Type="http://schemas.microsoft.com/office/2007/relationships/diagramDrawing" Target="../diagrams/drawing1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Autofit/>
          </a:bodyPr>
          <a:lstStyle/>
          <a:p>
            <a:r>
              <a:rPr lang="fr-FR" sz="6600" b="1" dirty="0" smtClean="0">
                <a:solidFill>
                  <a:schemeClr val="tx2"/>
                </a:solidFill>
              </a:rPr>
              <a:t>Bienvenue</a:t>
            </a:r>
            <a:endParaRPr lang="fr-CA" sz="66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Boubakar\Desktop\EPU ARTHROSE CNOM  AOUT 2017\images traitement\im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09162" y="2279470"/>
            <a:ext cx="403764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01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527350902"/>
              </p:ext>
            </p:extLst>
          </p:nvPr>
        </p:nvGraphicFramePr>
        <p:xfrm>
          <a:off x="395536" y="332656"/>
          <a:ext cx="8435280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881723756"/>
              </p:ext>
            </p:extLst>
          </p:nvPr>
        </p:nvGraphicFramePr>
        <p:xfrm>
          <a:off x="467544" y="2276872"/>
          <a:ext cx="8424936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5203385"/>
              </p:ext>
            </p:extLst>
          </p:nvPr>
        </p:nvGraphicFramePr>
        <p:xfrm>
          <a:off x="323528" y="4581128"/>
          <a:ext cx="8568952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93867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7" grpId="0">
        <p:bldAsOne/>
      </p:bldGraphic>
      <p:bldGraphic spid="3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270285"/>
            <a:ext cx="3384376" cy="864095"/>
          </a:xfrm>
        </p:spPr>
        <p:txBody>
          <a:bodyPr>
            <a:normAutofit fontScale="90000"/>
          </a:bodyPr>
          <a:lstStyle/>
          <a:p>
            <a:pPr algn="l"/>
            <a:r>
              <a:rPr lang="fr-FR" b="1" dirty="0" smtClean="0">
                <a:solidFill>
                  <a:schemeClr val="tx2"/>
                </a:solidFill>
              </a:rPr>
              <a:t>I. Introduction.</a:t>
            </a:r>
            <a:endParaRPr lang="fr-CA" b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1116365"/>
            <a:ext cx="847252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10 </a:t>
            </a:r>
            <a:r>
              <a:rPr lang="fr-FR" sz="24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millions de personnes concernées en </a:t>
            </a: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France.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b="1" dirty="0" smtClean="0">
              <a:solidFill>
                <a:srgbClr val="FFC000"/>
              </a:solidFill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Mali: Plus de 50 % des consultations rhumatologiques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b="1" dirty="0" smtClean="0">
              <a:solidFill>
                <a:srgbClr val="FFC000"/>
              </a:solidFill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4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C’est 50% </a:t>
            </a: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de personnes souffrant </a:t>
            </a:r>
            <a:r>
              <a:rPr lang="fr-FR" sz="24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d’une douleur quotidienne. </a:t>
            </a:r>
            <a:endParaRPr lang="fr-FR" sz="2400" b="1" dirty="0" smtClean="0">
              <a:solidFill>
                <a:srgbClr val="FFC000"/>
              </a:solidFill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b="1" dirty="0" smtClean="0">
              <a:solidFill>
                <a:srgbClr val="FFC000"/>
              </a:solidFill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C’est </a:t>
            </a:r>
            <a:r>
              <a:rPr lang="fr-FR" sz="24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50% des </a:t>
            </a: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sujets âgés </a:t>
            </a:r>
            <a:r>
              <a:rPr lang="fr-FR" sz="24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de plus de 65 </a:t>
            </a: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ans.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b="1" dirty="0" smtClean="0">
              <a:solidFill>
                <a:srgbClr val="FFC000"/>
              </a:solidFill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3,5 </a:t>
            </a:r>
            <a:r>
              <a:rPr lang="fr-FR" sz="24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milliards d’euros </a:t>
            </a: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annuels dépensés </a:t>
            </a:r>
            <a:r>
              <a:rPr lang="fr-FR" sz="24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par les caisses d’assurance maladie française pour sa </a:t>
            </a: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PEC.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b="1" dirty="0">
              <a:solidFill>
                <a:srgbClr val="FFC000"/>
              </a:solidFill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Pathologie </a:t>
            </a:r>
            <a:r>
              <a:rPr lang="fr-FR" sz="24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du XXIe siècle d’un point de vu épidémiologique </a:t>
            </a: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impactant fortement </a:t>
            </a:r>
            <a:r>
              <a:rPr lang="fr-FR" sz="24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le quotidien du malade</a:t>
            </a:r>
            <a:r>
              <a:rPr lang="fr-FR" sz="24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465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2D815-1E30-4105-9231-04C01D07B251}" type="slidenum">
              <a:rPr lang="fr-FR"/>
              <a:pPr>
                <a:defRPr/>
              </a:pPr>
              <a:t>4</a:t>
            </a:fld>
            <a:endParaRPr lang="fr-F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760"/>
            <a:ext cx="8435975" cy="5300663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fr-FR" b="1" dirty="0" smtClean="0">
                <a:solidFill>
                  <a:srgbClr val="FFC000"/>
                </a:solidFill>
              </a:rPr>
              <a:t>Affection rhumatologique </a:t>
            </a:r>
            <a:r>
              <a:rPr lang="fr-FR" b="1" dirty="0" smtClean="0">
                <a:solidFill>
                  <a:srgbClr val="FFC000"/>
                </a:solidFill>
              </a:rPr>
              <a:t>+ freq</a:t>
            </a:r>
            <a:r>
              <a:rPr lang="fr-FR" dirty="0" smtClean="0"/>
              <a:t>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b="1" dirty="0" smtClean="0">
                <a:solidFill>
                  <a:srgbClr val="FFC000"/>
                </a:solidFill>
              </a:rPr>
              <a:t>2è cause invalidité après pathologies CV</a:t>
            </a:r>
          </a:p>
          <a:p>
            <a:pPr algn="just">
              <a:lnSpc>
                <a:spcPct val="90000"/>
              </a:lnSpc>
              <a:defRPr/>
            </a:pPr>
            <a:r>
              <a:rPr lang="fr-FR" b="1" dirty="0" smtClean="0">
                <a:solidFill>
                  <a:srgbClr val="FFC000"/>
                </a:solidFill>
              </a:rPr>
              <a:t>Véritable </a:t>
            </a:r>
            <a:r>
              <a:rPr lang="fr-FR" b="1" dirty="0">
                <a:solidFill>
                  <a:srgbClr val="FFC000"/>
                </a:solidFill>
              </a:rPr>
              <a:t>fardeau sociétal du fait de sa forte prévalence </a:t>
            </a:r>
            <a:r>
              <a:rPr lang="fr-FR" b="1" dirty="0" smtClean="0">
                <a:solidFill>
                  <a:srgbClr val="FFC000"/>
                </a:solidFill>
              </a:rPr>
              <a:t>augmentant avec l’âge</a:t>
            </a:r>
            <a:r>
              <a:rPr lang="fr-FR" b="1" dirty="0" smtClean="0"/>
              <a:t> </a:t>
            </a:r>
            <a:r>
              <a:rPr lang="fr-FR" dirty="0" smtClean="0"/>
              <a:t>.</a:t>
            </a:r>
            <a:endParaRPr lang="fr-FR" sz="2000" dirty="0" smtClean="0"/>
          </a:p>
          <a:p>
            <a:pPr marL="808038" lvl="1" algn="just" eaLnBrk="1" hangingPunct="1">
              <a:lnSpc>
                <a:spcPct val="90000"/>
              </a:lnSpc>
              <a:defRPr/>
            </a:pPr>
            <a:r>
              <a:rPr lang="fr-FR" sz="2000" b="1" dirty="0" smtClean="0">
                <a:solidFill>
                  <a:srgbClr val="FFC000"/>
                </a:solidFill>
              </a:rPr>
              <a:t>Rx systématiques: </a:t>
            </a:r>
            <a:r>
              <a:rPr lang="fr-FR" sz="2000" dirty="0" smtClean="0"/>
              <a:t>52% adultes, 85% sujets âgés</a:t>
            </a:r>
          </a:p>
          <a:p>
            <a:pPr marL="808038" lvl="1" algn="just" eaLnBrk="1" hangingPunct="1">
              <a:lnSpc>
                <a:spcPct val="90000"/>
              </a:lnSpc>
              <a:defRPr/>
            </a:pPr>
            <a:r>
              <a:rPr lang="fr-FR" sz="2000" b="1" dirty="0" smtClean="0">
                <a:solidFill>
                  <a:srgbClr val="FFC000"/>
                </a:solidFill>
              </a:rPr>
              <a:t>Clinique: </a:t>
            </a:r>
            <a:r>
              <a:rPr lang="fr-FR" sz="2000" dirty="0" smtClean="0"/>
              <a:t>10% sujets&gt;60 ans symptomatiques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b="1" dirty="0" smtClean="0">
                <a:solidFill>
                  <a:srgbClr val="FFC000"/>
                </a:solidFill>
              </a:rPr>
              <a:t>Sexe ratio: </a:t>
            </a:r>
            <a:r>
              <a:rPr lang="fr-FR" dirty="0" smtClean="0"/>
              <a:t>1/1 jusqu’à 50 ans, puis </a:t>
            </a:r>
            <a:r>
              <a:rPr lang="fr-FR" sz="4000" b="1" dirty="0" smtClean="0">
                <a:cs typeface="Arial" charset="0"/>
              </a:rPr>
              <a:t>♀ </a:t>
            </a:r>
            <a:r>
              <a:rPr lang="fr-FR" sz="4800" b="1" dirty="0" smtClean="0">
                <a:solidFill>
                  <a:srgbClr val="FFC000"/>
                </a:solidFill>
              </a:rPr>
              <a:t>&gt; </a:t>
            </a:r>
            <a:r>
              <a:rPr lang="fr-FR" sz="4000" b="1" dirty="0" smtClean="0">
                <a:cs typeface="Arial" charset="0"/>
              </a:rPr>
              <a:t>♂</a:t>
            </a:r>
            <a:endParaRPr lang="fr-FR" b="1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b="1" dirty="0" smtClean="0">
                <a:solidFill>
                  <a:srgbClr val="FFC000"/>
                </a:solidFill>
              </a:rPr>
              <a:t>Prévalence variable suivant articulations</a:t>
            </a: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fr-FR" sz="2000" b="1" dirty="0" smtClean="0">
                <a:solidFill>
                  <a:srgbClr val="FFC000"/>
                </a:solidFill>
                <a:cs typeface="Arial" charset="0"/>
              </a:rPr>
              <a:t> 65-75 ans</a:t>
            </a:r>
            <a:r>
              <a:rPr lang="fr-FR" sz="2000" b="1" dirty="0" smtClean="0">
                <a:cs typeface="Arial" charset="0"/>
              </a:rPr>
              <a:t>: </a:t>
            </a:r>
            <a:r>
              <a:rPr lang="fr-FR" sz="2000" b="1" dirty="0" smtClean="0">
                <a:solidFill>
                  <a:srgbClr val="FF0000"/>
                </a:solidFill>
              </a:rPr>
              <a:t>IPD (75%)</a:t>
            </a:r>
            <a:r>
              <a:rPr lang="fr-FR" sz="2000" b="1" dirty="0" smtClean="0"/>
              <a:t> &gt;</a:t>
            </a:r>
            <a:r>
              <a:rPr lang="fr-FR" sz="2000" b="1" dirty="0" smtClean="0">
                <a:solidFill>
                  <a:srgbClr val="FF6600"/>
                </a:solidFill>
              </a:rPr>
              <a:t>RL (64%)</a:t>
            </a:r>
            <a:r>
              <a:rPr lang="fr-FR" sz="2000" dirty="0" smtClean="0"/>
              <a:t> &gt;</a:t>
            </a:r>
            <a:r>
              <a:rPr lang="fr-FR" sz="2000" dirty="0" smtClean="0">
                <a:solidFill>
                  <a:srgbClr val="FFC000"/>
                </a:solidFill>
              </a:rPr>
              <a:t>genou (35%) </a:t>
            </a:r>
            <a:r>
              <a:rPr lang="fr-FR" sz="2000" b="1" dirty="0" smtClean="0">
                <a:solidFill>
                  <a:schemeClr val="tx2"/>
                </a:solidFill>
              </a:rPr>
              <a:t>&gt;Hanche(10%)</a:t>
            </a:r>
          </a:p>
          <a:p>
            <a:pPr algn="just">
              <a:lnSpc>
                <a:spcPct val="90000"/>
              </a:lnSpc>
              <a:defRPr/>
            </a:pPr>
            <a:r>
              <a:rPr lang="fr-FR" dirty="0">
                <a:solidFill>
                  <a:srgbClr val="FFC000"/>
                </a:solidFill>
              </a:rPr>
              <a:t>Quoique la plus </a:t>
            </a:r>
            <a:r>
              <a:rPr lang="fr-FR" dirty="0" smtClean="0">
                <a:solidFill>
                  <a:srgbClr val="FFC000"/>
                </a:solidFill>
              </a:rPr>
              <a:t>fréquente </a:t>
            </a:r>
            <a:r>
              <a:rPr lang="fr-FR" dirty="0">
                <a:solidFill>
                  <a:srgbClr val="FFC000"/>
                </a:solidFill>
              </a:rPr>
              <a:t>des maladies articulaires et la principale source de handicap locomoteur, l’arthrose reste encore mal </a:t>
            </a:r>
            <a:r>
              <a:rPr lang="fr-FR" dirty="0" smtClean="0">
                <a:solidFill>
                  <a:srgbClr val="FFC000"/>
                </a:solidFill>
              </a:rPr>
              <a:t>connue 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683568" y="270285"/>
            <a:ext cx="3168352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 smtClean="0">
                <a:solidFill>
                  <a:schemeClr val="tx2"/>
                </a:solidFill>
              </a:rPr>
              <a:t>I. Introduction.</a:t>
            </a:r>
            <a:endParaRPr lang="fr-CA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82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1180" y="270285"/>
            <a:ext cx="3112708" cy="864095"/>
          </a:xfrm>
        </p:spPr>
        <p:txBody>
          <a:bodyPr>
            <a:noAutofit/>
          </a:bodyPr>
          <a:lstStyle/>
          <a:p>
            <a:pPr algn="l"/>
            <a:r>
              <a:rPr lang="fr-FR" sz="3600" b="1" dirty="0" smtClean="0">
                <a:solidFill>
                  <a:schemeClr val="tx2"/>
                </a:solidFill>
              </a:rPr>
              <a:t>II. Définition :</a:t>
            </a:r>
            <a:endParaRPr lang="fr-CA" sz="3600" b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1180" y="1124744"/>
            <a:ext cx="828092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fr-FR" sz="21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L'arthrose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 est la résultante des phénomènes mécaniques et biologiques qui </a:t>
            </a:r>
            <a:r>
              <a:rPr lang="fr-FR" sz="2100" dirty="0" smtClean="0">
                <a:ea typeface="Tahoma" pitchFamily="34" charset="0"/>
                <a:cs typeface="Tahoma" pitchFamily="34" charset="0"/>
              </a:rPr>
              <a:t>déstabilisent l'équilibre 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entre la synthèse et la dégradation du cartilage et de l'os sous-</a:t>
            </a:r>
            <a:r>
              <a:rPr lang="fr-FR" sz="2100" dirty="0" err="1">
                <a:ea typeface="Tahoma" pitchFamily="34" charset="0"/>
                <a:cs typeface="Tahoma" pitchFamily="34" charset="0"/>
              </a:rPr>
              <a:t>chondral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. </a:t>
            </a:r>
            <a:endParaRPr lang="fr-FR" sz="2100" dirty="0" smtClean="0"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1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Ce déséquilibre </a:t>
            </a:r>
            <a:r>
              <a:rPr lang="fr-FR" sz="21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peut être initié par de multiples facteurs : 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génétiques, de croissance, </a:t>
            </a:r>
            <a:r>
              <a:rPr lang="fr-FR" sz="2100" dirty="0" smtClean="0">
                <a:ea typeface="Tahoma" pitchFamily="34" charset="0"/>
                <a:cs typeface="Tahoma" pitchFamily="34" charset="0"/>
              </a:rPr>
              <a:t>métaboliques et 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traumatiques. </a:t>
            </a:r>
            <a:endParaRPr lang="fr-FR" sz="2100" dirty="0" smtClean="0"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1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L'arthrose </a:t>
            </a:r>
            <a:r>
              <a:rPr lang="fr-FR" sz="21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touche tous les tissus de l'articulation diarthrodiale et se </a:t>
            </a:r>
            <a:r>
              <a:rPr lang="fr-FR" sz="21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manifeste</a:t>
            </a:r>
            <a:r>
              <a:rPr lang="fr-FR" sz="2100" dirty="0" smtClean="0">
                <a:ea typeface="Tahoma" pitchFamily="34" charset="0"/>
                <a:cs typeface="Tahoma" pitchFamily="34" charset="0"/>
              </a:rPr>
              <a:t> par 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des modifications morphologiques, biochimiques, moléculaires et biomécaniques </a:t>
            </a:r>
            <a:r>
              <a:rPr lang="fr-FR" sz="2100" dirty="0" smtClean="0">
                <a:ea typeface="Tahoma" pitchFamily="34" charset="0"/>
                <a:cs typeface="Tahoma" pitchFamily="34" charset="0"/>
              </a:rPr>
              <a:t>des cellules 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et de la matrice cartilagineuse conduisant à un ramollissement, une fissuration, </a:t>
            </a:r>
            <a:r>
              <a:rPr lang="fr-FR" sz="2100" dirty="0" smtClean="0">
                <a:ea typeface="Tahoma" pitchFamily="34" charset="0"/>
                <a:cs typeface="Tahoma" pitchFamily="34" charset="0"/>
              </a:rPr>
              <a:t>une ulcération 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et une perte du cartilage articulaire, une sclérose de l'os sous-</a:t>
            </a:r>
            <a:r>
              <a:rPr lang="fr-FR" sz="2100" dirty="0" err="1">
                <a:ea typeface="Tahoma" pitchFamily="34" charset="0"/>
                <a:cs typeface="Tahoma" pitchFamily="34" charset="0"/>
              </a:rPr>
              <a:t>chondral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 </a:t>
            </a:r>
            <a:r>
              <a:rPr lang="fr-FR" sz="2100" dirty="0" smtClean="0">
                <a:ea typeface="Tahoma" pitchFamily="34" charset="0"/>
                <a:cs typeface="Tahoma" pitchFamily="34" charset="0"/>
              </a:rPr>
              <a:t>avec production 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d'ostéophytes et de kystes sous-</a:t>
            </a:r>
            <a:r>
              <a:rPr lang="fr-FR" sz="2100" dirty="0" err="1">
                <a:ea typeface="Tahoma" pitchFamily="34" charset="0"/>
                <a:cs typeface="Tahoma" pitchFamily="34" charset="0"/>
              </a:rPr>
              <a:t>chondraux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. </a:t>
            </a:r>
            <a:endParaRPr lang="fr-FR" sz="2100" dirty="0" smtClean="0"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1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Quand </a:t>
            </a:r>
            <a:r>
              <a:rPr lang="fr-FR" sz="2100" b="1" dirty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elle devient </a:t>
            </a:r>
            <a:r>
              <a:rPr lang="fr-FR" sz="2100" b="1" dirty="0" smtClean="0">
                <a:solidFill>
                  <a:srgbClr val="FFC000"/>
                </a:solidFill>
                <a:ea typeface="Tahoma" pitchFamily="34" charset="0"/>
                <a:cs typeface="Tahoma" pitchFamily="34" charset="0"/>
              </a:rPr>
              <a:t>symptomatique, </a:t>
            </a:r>
            <a:r>
              <a:rPr lang="fr-FR" sz="2100" dirty="0" smtClean="0">
                <a:ea typeface="Tahoma" pitchFamily="34" charset="0"/>
                <a:cs typeface="Tahoma" pitchFamily="34" charset="0"/>
              </a:rPr>
              <a:t>l'arthrose 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entraîne douleur et raideur articulaires, un éventuel épanchement articulaire </a:t>
            </a:r>
            <a:r>
              <a:rPr lang="fr-FR" sz="2100" dirty="0" smtClean="0">
                <a:ea typeface="Tahoma" pitchFamily="34" charset="0"/>
                <a:cs typeface="Tahoma" pitchFamily="34" charset="0"/>
              </a:rPr>
              <a:t>avec des </a:t>
            </a:r>
            <a:r>
              <a:rPr lang="fr-FR" sz="2100" dirty="0">
                <a:ea typeface="Tahoma" pitchFamily="34" charset="0"/>
                <a:cs typeface="Tahoma" pitchFamily="34" charset="0"/>
              </a:rPr>
              <a:t>degrés variables d'inflammation locale.</a:t>
            </a:r>
            <a:endParaRPr lang="fr-CA" sz="2100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63888" y="6299447"/>
            <a:ext cx="4680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tx2"/>
                </a:solidFill>
              </a:rPr>
              <a:t>    </a:t>
            </a:r>
            <a:r>
              <a:rPr lang="fr-FR" sz="1400" b="1" dirty="0" smtClean="0">
                <a:solidFill>
                  <a:schemeClr val="tx2"/>
                </a:solidFill>
              </a:rPr>
              <a:t>OMS, American </a:t>
            </a:r>
            <a:r>
              <a:rPr lang="fr-FR" sz="1400" b="1" dirty="0" err="1">
                <a:solidFill>
                  <a:schemeClr val="tx2"/>
                </a:solidFill>
              </a:rPr>
              <a:t>Academy</a:t>
            </a:r>
            <a:r>
              <a:rPr lang="fr-FR" sz="1400" b="1" dirty="0">
                <a:solidFill>
                  <a:schemeClr val="tx2"/>
                </a:solidFill>
              </a:rPr>
              <a:t> </a:t>
            </a:r>
            <a:r>
              <a:rPr lang="fr-FR" sz="1400" b="1" dirty="0" smtClean="0">
                <a:solidFill>
                  <a:schemeClr val="tx2"/>
                </a:solidFill>
              </a:rPr>
              <a:t>of </a:t>
            </a:r>
            <a:r>
              <a:rPr lang="fr-FR" sz="1400" b="1" dirty="0" err="1" smtClean="0">
                <a:solidFill>
                  <a:schemeClr val="tx2"/>
                </a:solidFill>
              </a:rPr>
              <a:t>Orthopaedic</a:t>
            </a:r>
            <a:r>
              <a:rPr lang="fr-FR" sz="1400" b="1" dirty="0" smtClean="0">
                <a:solidFill>
                  <a:schemeClr val="tx2"/>
                </a:solidFill>
              </a:rPr>
              <a:t> Surgeons,   1994</a:t>
            </a:r>
            <a:endParaRPr lang="fr-CA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02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1142076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defRPr/>
            </a:pPr>
            <a:r>
              <a:rPr lang="fr-FR" sz="2400" b="1" dirty="0">
                <a:solidFill>
                  <a:srgbClr val="FFC000"/>
                </a:solidFill>
              </a:rPr>
              <a:t>Anatomie</a:t>
            </a:r>
            <a:r>
              <a:rPr lang="fr-FR" sz="2400" dirty="0">
                <a:solidFill>
                  <a:srgbClr val="FFC000"/>
                </a:solidFill>
              </a:rPr>
              <a:t> : </a:t>
            </a:r>
            <a:r>
              <a:rPr lang="fr-FR" sz="2400" b="1" dirty="0"/>
              <a:t>arthropathie chronique</a:t>
            </a:r>
            <a:r>
              <a:rPr lang="fr-FR" sz="2400" dirty="0"/>
              <a:t> caractérisée par </a:t>
            </a:r>
          </a:p>
          <a:p>
            <a:pPr marL="742950" lvl="1" indent="-285750">
              <a:spcBef>
                <a:spcPct val="20000"/>
              </a:spcBef>
              <a:defRPr/>
            </a:pPr>
            <a:r>
              <a:rPr lang="fr-FR" sz="2400" dirty="0"/>
              <a:t>             - lésions destructrices du cartilage articulaire	</a:t>
            </a:r>
            <a:br>
              <a:rPr lang="fr-FR" sz="2400" dirty="0"/>
            </a:br>
            <a:r>
              <a:rPr lang="fr-FR" sz="2400" dirty="0"/>
              <a:t>         - de lésions </a:t>
            </a:r>
            <a:r>
              <a:rPr lang="fr-FR" sz="2400" dirty="0" err="1"/>
              <a:t>condensantes</a:t>
            </a:r>
            <a:r>
              <a:rPr lang="fr-FR" sz="2400" dirty="0"/>
              <a:t> et géodiques de l’os</a:t>
            </a:r>
          </a:p>
          <a:p>
            <a:pPr marL="742950" lvl="1" indent="-285750">
              <a:spcBef>
                <a:spcPct val="20000"/>
              </a:spcBef>
              <a:defRPr/>
            </a:pPr>
            <a:r>
              <a:rPr lang="fr-FR" sz="2400" dirty="0"/>
              <a:t>             - d’ostéophytes</a:t>
            </a:r>
          </a:p>
          <a:p>
            <a:pPr marL="742950" lvl="1" indent="-285750">
              <a:spcBef>
                <a:spcPct val="20000"/>
              </a:spcBef>
              <a:defRPr/>
            </a:pPr>
            <a:r>
              <a:rPr lang="fr-FR" sz="2400" b="1" dirty="0">
                <a:solidFill>
                  <a:srgbClr val="FFC000"/>
                </a:solidFill>
              </a:rPr>
              <a:t>Radiologie</a:t>
            </a:r>
            <a:r>
              <a:rPr lang="fr-FR" sz="2400" dirty="0">
                <a:solidFill>
                  <a:srgbClr val="FFC000"/>
                </a:solidFill>
              </a:rPr>
              <a:t> </a:t>
            </a:r>
            <a:r>
              <a:rPr lang="fr-FR" sz="2400" dirty="0"/>
              <a:t> </a:t>
            </a:r>
          </a:p>
          <a:p>
            <a:pPr marL="742950" lvl="1" indent="-285750">
              <a:spcBef>
                <a:spcPct val="20000"/>
              </a:spcBef>
              <a:defRPr/>
            </a:pPr>
            <a:r>
              <a:rPr lang="fr-FR" sz="2400" dirty="0"/>
              <a:t>		      - destruction du cartilage </a:t>
            </a:r>
            <a:r>
              <a:rPr lang="fr-FR" sz="2400" dirty="0">
                <a:sym typeface="Symbol" pitchFamily="18" charset="2"/>
              </a:rPr>
              <a:t></a:t>
            </a:r>
            <a:r>
              <a:rPr lang="fr-FR" sz="2400" dirty="0"/>
              <a:t>  pincement de </a:t>
            </a:r>
            <a:r>
              <a:rPr lang="fr-FR" sz="2400" dirty="0" smtClean="0"/>
              <a:t>l’interligne</a:t>
            </a:r>
            <a:endParaRPr lang="fr-FR" sz="2400" dirty="0"/>
          </a:p>
          <a:p>
            <a:pPr marL="742950" lvl="1" indent="-285750">
              <a:spcBef>
                <a:spcPct val="20000"/>
              </a:spcBef>
              <a:defRPr/>
            </a:pPr>
            <a:r>
              <a:rPr lang="fr-FR" sz="2400" b="1" dirty="0">
                <a:solidFill>
                  <a:srgbClr val="FFC000"/>
                </a:solidFill>
              </a:rPr>
              <a:t>Problème</a:t>
            </a:r>
            <a:r>
              <a:rPr lang="fr-FR" sz="2400" b="1" dirty="0">
                <a:solidFill>
                  <a:prstClr val="black"/>
                </a:solidFill>
              </a:rPr>
              <a:t> </a:t>
            </a:r>
            <a:r>
              <a:rPr lang="fr-FR" sz="2400" b="1" dirty="0" smtClean="0">
                <a:solidFill>
                  <a:srgbClr val="1F497D"/>
                </a:solidFill>
              </a:rPr>
              <a:t>MECANIQUE</a:t>
            </a:r>
            <a:endParaRPr lang="fr-FR" sz="2400" b="1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lvl="0" indent="-342900">
              <a:spcBef>
                <a:spcPct val="20000"/>
              </a:spcBef>
              <a:buClr>
                <a:srgbClr val="982400"/>
              </a:buClr>
              <a:buSzPct val="150000"/>
              <a:defRPr/>
            </a:pPr>
            <a:r>
              <a:rPr lang="fr-F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fr-FR" sz="2400" b="1" dirty="0" smtClean="0">
                <a:solidFill>
                  <a:srgbClr val="FFC000"/>
                </a:solidFill>
              </a:rPr>
              <a:t>Pathogénie  </a:t>
            </a:r>
            <a:r>
              <a:rPr lang="fr-FR" sz="1600" dirty="0">
                <a:solidFill>
                  <a:schemeClr val="tx2"/>
                </a:solidFill>
              </a:rPr>
              <a:t>(</a:t>
            </a:r>
            <a:r>
              <a:rPr lang="fr-FR" sz="1600" dirty="0"/>
              <a:t>mécanisme par lequel les causes provoquent une maladie)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2400" dirty="0">
                <a:sym typeface="Symbol" pitchFamily="18" charset="2"/>
              </a:rPr>
              <a:t>		        </a:t>
            </a:r>
            <a:r>
              <a:rPr lang="fr-FR" sz="2400" dirty="0"/>
              <a:t> mal connue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2400" dirty="0">
                <a:sym typeface="Symbol" pitchFamily="18" charset="2"/>
              </a:rPr>
              <a:t>                     </a:t>
            </a:r>
            <a:r>
              <a:rPr lang="fr-FR" sz="2400" dirty="0"/>
              <a:t> appauvrissement du cartilage articulaire en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2400" dirty="0"/>
              <a:t>                     protéoglycanes </a:t>
            </a:r>
            <a:r>
              <a:rPr lang="fr-FR" sz="2400" noProof="1">
                <a:sym typeface="Wingdings" pitchFamily="2" charset="2"/>
              </a:rPr>
              <a:t>et </a:t>
            </a:r>
            <a:r>
              <a:rPr lang="fr-FR" sz="2400" noProof="1"/>
              <a:t>modification des propriétés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fr-FR" sz="2400" noProof="1"/>
              <a:t>                     mécaniques du cartilage</a:t>
            </a:r>
            <a:endParaRPr lang="fr-FR" sz="24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51180" y="270285"/>
            <a:ext cx="3112708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b="1" smtClean="0">
                <a:solidFill>
                  <a:schemeClr val="tx2"/>
                </a:solidFill>
              </a:rPr>
              <a:t>II. Définition :</a:t>
            </a:r>
            <a:endParaRPr lang="fr-CA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8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12750" y="73025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fr-FR" b="1" dirty="0" smtClean="0"/>
              <a:t>III. ETIOPATHOGENIE</a:t>
            </a:r>
            <a:endParaRPr lang="fr-FR" b="1" dirty="0" smtClean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81025" y="1216025"/>
            <a:ext cx="3808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2400"/>
              <a:t>ARTHROSE MECANIQUE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705350" y="1209675"/>
            <a:ext cx="421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2400"/>
              <a:t>ARTHROSE STRUCTURALE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908175" y="2924175"/>
            <a:ext cx="1374775" cy="650875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dirty="0">
                <a:solidFill>
                  <a:srgbClr val="FFC000"/>
                </a:solidFill>
              </a:rPr>
              <a:t>HYPER</a:t>
            </a:r>
          </a:p>
          <a:p>
            <a:pPr algn="ctr" eaLnBrk="1" hangingPunct="1"/>
            <a:r>
              <a:rPr lang="fr-FR" dirty="0">
                <a:solidFill>
                  <a:srgbClr val="FFC000"/>
                </a:solidFill>
              </a:rPr>
              <a:t>PRESSION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908175" y="4508500"/>
            <a:ext cx="14890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/>
              <a:t>CARTILAGE</a:t>
            </a:r>
          </a:p>
          <a:p>
            <a:pPr algn="ctr" eaLnBrk="1" hangingPunct="1"/>
            <a:r>
              <a:rPr lang="fr-FR"/>
              <a:t> NORMAL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819649" y="1963173"/>
            <a:ext cx="13747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/>
              <a:t>PRESSION</a:t>
            </a:r>
          </a:p>
          <a:p>
            <a:pPr eaLnBrk="1" hangingPunct="1"/>
            <a:r>
              <a:rPr lang="fr-FR"/>
              <a:t>NORMALE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787900" y="4508500"/>
            <a:ext cx="1489075" cy="650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dirty="0">
                <a:solidFill>
                  <a:srgbClr val="FFC000"/>
                </a:solidFill>
              </a:rPr>
              <a:t>CARTILAGE</a:t>
            </a:r>
          </a:p>
          <a:p>
            <a:pPr algn="ctr" eaLnBrk="1" hangingPunct="1"/>
            <a:r>
              <a:rPr lang="fr-FR" dirty="0">
                <a:solidFill>
                  <a:srgbClr val="FFC000"/>
                </a:solidFill>
              </a:rPr>
              <a:t>ALTERE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395288" y="2133600"/>
            <a:ext cx="114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FFC000"/>
                </a:solidFill>
              </a:rPr>
              <a:t>Instabilité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116013" y="1628775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FFC000"/>
                </a:solidFill>
              </a:rPr>
              <a:t>Dysplasie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276600" y="2133600"/>
            <a:ext cx="1238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FFC000"/>
                </a:solidFill>
              </a:rPr>
              <a:t>Surcharge</a:t>
            </a:r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1490663" y="2493963"/>
            <a:ext cx="431800" cy="287337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1979613" y="2060575"/>
            <a:ext cx="504825" cy="6477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flipH="1">
            <a:off x="3203575" y="2492375"/>
            <a:ext cx="215900" cy="288925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2895600" y="1633538"/>
            <a:ext cx="163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 err="1">
                <a:solidFill>
                  <a:srgbClr val="FFC000"/>
                </a:solidFill>
              </a:rPr>
              <a:t>Incongruence</a:t>
            </a:r>
            <a:r>
              <a:rPr lang="fr-FR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 flipH="1">
            <a:off x="2916238" y="2060575"/>
            <a:ext cx="287337" cy="6477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6804025" y="1628775"/>
            <a:ext cx="1656223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FFC000"/>
                </a:solidFill>
              </a:rPr>
              <a:t>CARTILAGE</a:t>
            </a:r>
          </a:p>
          <a:p>
            <a:pPr eaLnBrk="1" hangingPunct="1"/>
            <a:r>
              <a:rPr lang="fr-FR" sz="1400" dirty="0">
                <a:solidFill>
                  <a:srgbClr val="FFC000"/>
                </a:solidFill>
              </a:rPr>
              <a:t>- </a:t>
            </a:r>
            <a:r>
              <a:rPr lang="fr-FR" sz="1400" dirty="0"/>
              <a:t>CCA</a:t>
            </a:r>
          </a:p>
          <a:p>
            <a:pPr eaLnBrk="1" hangingPunct="1">
              <a:buFontTx/>
              <a:buChar char="-"/>
            </a:pPr>
            <a:r>
              <a:rPr lang="fr-FR" sz="1400" dirty="0" err="1"/>
              <a:t>Ochronose</a:t>
            </a:r>
            <a:r>
              <a:rPr lang="fr-FR" sz="1400" dirty="0"/>
              <a:t>, </a:t>
            </a:r>
          </a:p>
          <a:p>
            <a:pPr eaLnBrk="1" hangingPunct="1">
              <a:buFontTx/>
              <a:buChar char="-"/>
            </a:pPr>
            <a:r>
              <a:rPr lang="fr-FR" sz="1400" dirty="0" err="1"/>
              <a:t>Hemochromatose</a:t>
            </a:r>
            <a:endParaRPr lang="fr-FR" sz="1400" dirty="0"/>
          </a:p>
          <a:p>
            <a:pPr eaLnBrk="1" hangingPunct="1"/>
            <a:r>
              <a:rPr lang="fr-FR" sz="1400" dirty="0"/>
              <a:t>- Contusion</a:t>
            </a:r>
          </a:p>
        </p:txBody>
      </p:sp>
      <p:sp>
        <p:nvSpPr>
          <p:cNvPr id="8211" name="Text Box 20"/>
          <p:cNvSpPr txBox="1">
            <a:spLocks noChangeArrowheads="1"/>
          </p:cNvSpPr>
          <p:nvPr/>
        </p:nvSpPr>
        <p:spPr bwMode="auto">
          <a:xfrm>
            <a:off x="6804025" y="2997200"/>
            <a:ext cx="224933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FFC000"/>
                </a:solidFill>
              </a:rPr>
              <a:t>OS SS CHONDRAL</a:t>
            </a:r>
          </a:p>
          <a:p>
            <a:pPr eaLnBrk="1" hangingPunct="1"/>
            <a:r>
              <a:rPr lang="fr-FR" sz="1400" dirty="0">
                <a:solidFill>
                  <a:srgbClr val="FFC000"/>
                </a:solidFill>
              </a:rPr>
              <a:t>- </a:t>
            </a:r>
            <a:r>
              <a:rPr lang="fr-FR" sz="1400" dirty="0"/>
              <a:t>Ostéonécrose </a:t>
            </a:r>
          </a:p>
          <a:p>
            <a:pPr eaLnBrk="1" hangingPunct="1"/>
            <a:r>
              <a:rPr lang="fr-FR" sz="1400" dirty="0"/>
              <a:t>- Paget</a:t>
            </a:r>
          </a:p>
          <a:p>
            <a:pPr eaLnBrk="1" hangingPunct="1"/>
            <a:r>
              <a:rPr lang="fr-FR" sz="1400" dirty="0"/>
              <a:t>- </a:t>
            </a:r>
            <a:r>
              <a:rPr lang="fr-FR" sz="1400" dirty="0" err="1"/>
              <a:t>HyperPTH</a:t>
            </a:r>
            <a:endParaRPr lang="fr-FR" sz="1400" dirty="0"/>
          </a:p>
        </p:txBody>
      </p:sp>
      <p:sp>
        <p:nvSpPr>
          <p:cNvPr id="8212" name="Text Box 21"/>
          <p:cNvSpPr txBox="1">
            <a:spLocks noChangeArrowheads="1"/>
          </p:cNvSpPr>
          <p:nvPr/>
        </p:nvSpPr>
        <p:spPr bwMode="auto">
          <a:xfrm>
            <a:off x="6832600" y="4005263"/>
            <a:ext cx="1351652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FFC000"/>
                </a:solidFill>
              </a:rPr>
              <a:t>SYNOVITE</a:t>
            </a:r>
          </a:p>
          <a:p>
            <a:pPr eaLnBrk="1" hangingPunct="1"/>
            <a:r>
              <a:rPr lang="fr-FR" sz="1400" dirty="0">
                <a:solidFill>
                  <a:srgbClr val="FFC000"/>
                </a:solidFill>
              </a:rPr>
              <a:t>-</a:t>
            </a:r>
            <a:r>
              <a:rPr lang="fr-FR" sz="1400" dirty="0"/>
              <a:t>inflammatoire</a:t>
            </a:r>
          </a:p>
          <a:p>
            <a:pPr eaLnBrk="1" hangingPunct="1"/>
            <a:r>
              <a:rPr lang="fr-FR" sz="1400" dirty="0"/>
              <a:t>-infectieuse</a:t>
            </a:r>
          </a:p>
        </p:txBody>
      </p:sp>
      <p:sp>
        <p:nvSpPr>
          <p:cNvPr id="8213" name="Line 22"/>
          <p:cNvSpPr>
            <a:spLocks noChangeShapeType="1"/>
          </p:cNvSpPr>
          <p:nvPr/>
        </p:nvSpPr>
        <p:spPr bwMode="auto">
          <a:xfrm flipH="1">
            <a:off x="6084888" y="2420938"/>
            <a:ext cx="792162" cy="19431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14" name="Line 24"/>
          <p:cNvSpPr>
            <a:spLocks noChangeShapeType="1"/>
          </p:cNvSpPr>
          <p:nvPr/>
        </p:nvSpPr>
        <p:spPr bwMode="auto">
          <a:xfrm flipH="1">
            <a:off x="6300788" y="3716338"/>
            <a:ext cx="503237" cy="71913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15" name="Line 25"/>
          <p:cNvSpPr>
            <a:spLocks noChangeShapeType="1"/>
          </p:cNvSpPr>
          <p:nvPr/>
        </p:nvSpPr>
        <p:spPr bwMode="auto">
          <a:xfrm flipH="1">
            <a:off x="6372225" y="4365625"/>
            <a:ext cx="504825" cy="431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16" name="Text Box 26"/>
          <p:cNvSpPr txBox="1">
            <a:spLocks noChangeArrowheads="1"/>
          </p:cNvSpPr>
          <p:nvPr/>
        </p:nvSpPr>
        <p:spPr bwMode="auto">
          <a:xfrm>
            <a:off x="6846888" y="4868863"/>
            <a:ext cx="1218603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FFC000"/>
                </a:solidFill>
              </a:rPr>
              <a:t>AUTRES</a:t>
            </a:r>
          </a:p>
          <a:p>
            <a:pPr eaLnBrk="1" hangingPunct="1"/>
            <a:r>
              <a:rPr lang="fr-FR" sz="1400" dirty="0">
                <a:solidFill>
                  <a:srgbClr val="FFC000"/>
                </a:solidFill>
              </a:rPr>
              <a:t>-</a:t>
            </a:r>
            <a:r>
              <a:rPr lang="fr-FR" sz="1400" dirty="0"/>
              <a:t>Génétique</a:t>
            </a:r>
          </a:p>
          <a:p>
            <a:pPr eaLnBrk="1" hangingPunct="1"/>
            <a:r>
              <a:rPr lang="fr-FR" sz="1400" dirty="0"/>
              <a:t>-hyperostose</a:t>
            </a:r>
          </a:p>
        </p:txBody>
      </p:sp>
      <p:sp>
        <p:nvSpPr>
          <p:cNvPr id="8217" name="Line 27"/>
          <p:cNvSpPr>
            <a:spLocks noChangeShapeType="1"/>
          </p:cNvSpPr>
          <p:nvPr/>
        </p:nvSpPr>
        <p:spPr bwMode="auto">
          <a:xfrm flipH="1" flipV="1">
            <a:off x="6372225" y="5084763"/>
            <a:ext cx="431800" cy="144462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18" name="Line 28"/>
          <p:cNvSpPr>
            <a:spLocks noChangeShapeType="1"/>
          </p:cNvSpPr>
          <p:nvPr/>
        </p:nvSpPr>
        <p:spPr bwMode="auto">
          <a:xfrm>
            <a:off x="2843213" y="53006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19" name="Line 29"/>
          <p:cNvSpPr>
            <a:spLocks noChangeShapeType="1"/>
          </p:cNvSpPr>
          <p:nvPr/>
        </p:nvSpPr>
        <p:spPr bwMode="auto">
          <a:xfrm flipH="1">
            <a:off x="4716463" y="5300663"/>
            <a:ext cx="3603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220" name="Text Box 30"/>
          <p:cNvSpPr txBox="1">
            <a:spLocks noChangeArrowheads="1"/>
          </p:cNvSpPr>
          <p:nvPr/>
        </p:nvSpPr>
        <p:spPr bwMode="auto">
          <a:xfrm>
            <a:off x="3182938" y="5965825"/>
            <a:ext cx="21875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FFC000"/>
                </a:solidFill>
              </a:rPr>
              <a:t>DEGRADATION </a:t>
            </a:r>
          </a:p>
          <a:p>
            <a:pPr eaLnBrk="1" hangingPunct="1"/>
            <a:r>
              <a:rPr lang="fr-FR" dirty="0">
                <a:solidFill>
                  <a:srgbClr val="FFC000"/>
                </a:solidFill>
              </a:rPr>
              <a:t>CARTILAGINEUSE</a:t>
            </a:r>
          </a:p>
        </p:txBody>
      </p:sp>
      <p:sp>
        <p:nvSpPr>
          <p:cNvPr id="8221" name="Rectangle 31"/>
          <p:cNvSpPr>
            <a:spLocks noChangeArrowheads="1"/>
          </p:cNvSpPr>
          <p:nvPr/>
        </p:nvSpPr>
        <p:spPr bwMode="auto">
          <a:xfrm>
            <a:off x="323850" y="1196975"/>
            <a:ext cx="4176713" cy="446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A"/>
          </a:p>
        </p:txBody>
      </p:sp>
      <p:sp>
        <p:nvSpPr>
          <p:cNvPr id="8222" name="Rectangle 32"/>
          <p:cNvSpPr>
            <a:spLocks noChangeArrowheads="1"/>
          </p:cNvSpPr>
          <p:nvPr/>
        </p:nvSpPr>
        <p:spPr bwMode="auto">
          <a:xfrm>
            <a:off x="4716463" y="1196975"/>
            <a:ext cx="4248150" cy="446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011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03312"/>
            <a:ext cx="7772400" cy="5334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fr-FR" sz="3600" b="1" dirty="0" smtClean="0"/>
              <a:t>IV. FREQUENCE </a:t>
            </a:r>
            <a:r>
              <a:rPr lang="fr-FR" sz="3600" b="1" dirty="0" smtClean="0"/>
              <a:t>ET TOPOGRAPHIE</a:t>
            </a:r>
            <a:endParaRPr lang="fr-FR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052736"/>
            <a:ext cx="6552728" cy="5334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ts val="1200"/>
              </a:spcBef>
              <a:spcAft>
                <a:spcPts val="300"/>
              </a:spcAft>
              <a:buFont typeface="Wingdings" pitchFamily="2" charset="2"/>
              <a:buNone/>
            </a:pPr>
            <a:r>
              <a:rPr lang="fr-FR" sz="2000" b="1" dirty="0" smtClean="0">
                <a:solidFill>
                  <a:srgbClr val="FFC000"/>
                </a:solidFill>
              </a:rPr>
              <a:t>Arthrose primitive</a:t>
            </a:r>
            <a:r>
              <a:rPr lang="fr-FR" sz="2000" dirty="0" smtClean="0">
                <a:solidFill>
                  <a:srgbClr val="FFC000"/>
                </a:solidFill>
              </a:rPr>
              <a:t> </a:t>
            </a:r>
            <a:r>
              <a:rPr lang="fr-FR" sz="2000" dirty="0" smtClean="0"/>
              <a:t>: adulte après 50 ans +++ </a:t>
            </a:r>
          </a:p>
          <a:p>
            <a:pPr eaLnBrk="1" hangingPunct="1">
              <a:spcBef>
                <a:spcPts val="300"/>
              </a:spcBef>
              <a:buFont typeface="Wingdings" pitchFamily="2" charset="2"/>
              <a:buNone/>
            </a:pPr>
            <a:endParaRPr lang="fr-FR" sz="2000" b="1" dirty="0" smtClean="0">
              <a:solidFill>
                <a:srgbClr val="FFC000"/>
              </a:solidFill>
            </a:endParaRPr>
          </a:p>
          <a:p>
            <a:pPr eaLnBrk="1" hangingPunct="1">
              <a:spcBef>
                <a:spcPts val="300"/>
              </a:spcBef>
              <a:buFont typeface="Wingdings" pitchFamily="2" charset="2"/>
              <a:buNone/>
            </a:pPr>
            <a:r>
              <a:rPr lang="fr-FR" sz="2000" b="1" dirty="0" smtClean="0">
                <a:solidFill>
                  <a:srgbClr val="FFC000"/>
                </a:solidFill>
              </a:rPr>
              <a:t>Articulations concernées </a:t>
            </a:r>
            <a:r>
              <a:rPr lang="fr-FR" sz="2000" dirty="0" smtClean="0"/>
              <a:t>à 70 ans :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fr-FR" sz="2000" b="1" dirty="0" smtClean="0"/>
              <a:t>      - </a:t>
            </a:r>
            <a:r>
              <a:rPr lang="fr-FR" sz="2000" b="1" dirty="0" smtClean="0">
                <a:solidFill>
                  <a:srgbClr val="FFC000"/>
                </a:solidFill>
              </a:rPr>
              <a:t>Au membre inférieur</a:t>
            </a:r>
            <a:endParaRPr lang="fr-FR" sz="2000" dirty="0" smtClean="0">
              <a:solidFill>
                <a:srgbClr val="FFC000"/>
              </a:solidFill>
            </a:endParaRP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 	  </a:t>
            </a:r>
            <a:r>
              <a:rPr lang="fr-FR" sz="4000" b="1" dirty="0" smtClean="0"/>
              <a:t> Genou  </a:t>
            </a:r>
            <a:r>
              <a:rPr lang="fr-FR" sz="2000" dirty="0" smtClean="0"/>
              <a:t>	</a:t>
            </a:r>
            <a:r>
              <a:rPr lang="fr-FR" sz="2000" dirty="0"/>
              <a:t> </a:t>
            </a:r>
            <a:r>
              <a:rPr lang="fr-FR" sz="2000" dirty="0" smtClean="0"/>
              <a:t>                    30-40 %</a:t>
            </a: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	  </a:t>
            </a:r>
            <a:r>
              <a:rPr lang="fr-FR" sz="3500" b="1" dirty="0" smtClean="0"/>
              <a:t> </a:t>
            </a:r>
            <a:r>
              <a:rPr lang="fr-FR" sz="3900" b="1" dirty="0" smtClean="0"/>
              <a:t>Hanche</a:t>
            </a:r>
            <a:r>
              <a:rPr lang="fr-FR" sz="3500" b="1" dirty="0" smtClean="0"/>
              <a:t> </a:t>
            </a:r>
            <a:r>
              <a:rPr lang="fr-FR" sz="2000" dirty="0" smtClean="0"/>
              <a:t>		</a:t>
            </a:r>
            <a:r>
              <a:rPr lang="fr-FR" sz="2000" dirty="0"/>
              <a:t> </a:t>
            </a:r>
            <a:r>
              <a:rPr lang="fr-FR" sz="2000" dirty="0" smtClean="0"/>
              <a:t>    10 %</a:t>
            </a: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	   MTP Hallux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z="2000" b="1" dirty="0" smtClean="0"/>
              <a:t>      -  </a:t>
            </a:r>
            <a:r>
              <a:rPr lang="fr-FR" sz="2000" b="1" dirty="0" smtClean="0">
                <a:solidFill>
                  <a:srgbClr val="FFC000"/>
                </a:solidFill>
              </a:rPr>
              <a:t>Au membre supérieur</a:t>
            </a:r>
            <a:endParaRPr lang="fr-FR" sz="2000" dirty="0" smtClean="0">
              <a:solidFill>
                <a:srgbClr val="FFC000"/>
              </a:solidFill>
            </a:endParaRP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	   IPD, nodosités d’Heberden)               45% </a:t>
            </a: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	   TMCP  (</a:t>
            </a:r>
            <a:r>
              <a:rPr lang="fr-FR" sz="2000" dirty="0" err="1" smtClean="0"/>
              <a:t>rhizarthrose</a:t>
            </a:r>
            <a:r>
              <a:rPr lang="fr-FR" sz="2000" dirty="0" smtClean="0"/>
              <a:t> du pouce)          30 %</a:t>
            </a: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	    IPP, Bouchard                                        15% </a:t>
            </a:r>
          </a:p>
          <a:p>
            <a:pPr eaLnBrk="1" hangingPunct="1">
              <a:spcBef>
                <a:spcPts val="300"/>
              </a:spcBef>
              <a:buFont typeface="Wingdings" pitchFamily="2" charset="2"/>
              <a:buNone/>
            </a:pPr>
            <a:r>
              <a:rPr lang="fr-FR" sz="2000" dirty="0" smtClean="0"/>
              <a:t> 	  - Épaule et coudes, poignet et cheville: très rares </a:t>
            </a:r>
          </a:p>
          <a:p>
            <a:pPr eaLnBrk="1" hangingPunct="1">
              <a:spcBef>
                <a:spcPts val="300"/>
              </a:spcBef>
              <a:buFont typeface="Wingdings" pitchFamily="2" charset="2"/>
              <a:buNone/>
            </a:pPr>
            <a:r>
              <a:rPr lang="fr-FR" sz="2000" b="1" dirty="0" smtClean="0">
                <a:solidFill>
                  <a:srgbClr val="FFC000"/>
                </a:solidFill>
              </a:rPr>
              <a:t>Atteinte bilatérale classiquement</a:t>
            </a:r>
            <a:endParaRPr lang="fr-FR" sz="2000" b="1" dirty="0" smtClean="0"/>
          </a:p>
          <a:p>
            <a:pPr eaLnBrk="1" hangingPunct="1">
              <a:buFont typeface="Wingdings" pitchFamily="2" charset="2"/>
              <a:buNone/>
            </a:pPr>
            <a:endParaRPr lang="fr-FR" sz="2000" b="1" dirty="0" smtClean="0">
              <a:solidFill>
                <a:srgbClr val="FFC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fr-FR" sz="2000" b="1" dirty="0" smtClean="0">
                <a:solidFill>
                  <a:srgbClr val="FFC000"/>
                </a:solidFill>
              </a:rPr>
              <a:t>Polyarthrose </a:t>
            </a:r>
            <a:r>
              <a:rPr lang="fr-FR" sz="2000" dirty="0" smtClean="0"/>
              <a:t>(rachis, pieds, mains, genoux)</a:t>
            </a:r>
          </a:p>
        </p:txBody>
      </p:sp>
      <p:pic>
        <p:nvPicPr>
          <p:cNvPr id="1026" name="Picture 2" descr="C:\Users\Boubakar\Desktop\EPU ARTHROSE CNOM  AOUT 2017\images traitement\squelette-720x10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908720"/>
            <a:ext cx="3105272" cy="511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39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980728"/>
            <a:ext cx="8496944" cy="5688632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fr-FR" sz="2200" b="1" dirty="0" smtClean="0">
                <a:solidFill>
                  <a:srgbClr val="FFC000"/>
                </a:solidFill>
              </a:rPr>
              <a:t>Facteurs locaux</a:t>
            </a:r>
            <a:r>
              <a:rPr lang="fr-FR" sz="22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fr-FR" sz="2200" dirty="0" smtClean="0"/>
              <a:t>      - Arthroses secondaires à des</a:t>
            </a:r>
            <a:r>
              <a:rPr lang="fr-FR" sz="2200" b="1" dirty="0" smtClean="0"/>
              <a:t> </a:t>
            </a:r>
            <a:r>
              <a:rPr lang="fr-FR" sz="2200" b="1" dirty="0" smtClean="0">
                <a:solidFill>
                  <a:schemeClr val="tx2"/>
                </a:solidFill>
              </a:rPr>
              <a:t>affections articulaires</a:t>
            </a:r>
            <a:r>
              <a:rPr lang="fr-FR" sz="2200" b="1" dirty="0" smtClean="0"/>
              <a:t>  </a:t>
            </a:r>
            <a:r>
              <a:rPr lang="fr-FR" sz="2200" dirty="0" err="1" smtClean="0"/>
              <a:t>inflam</a:t>
            </a:r>
            <a:r>
              <a:rPr lang="fr-FR" sz="2200" dirty="0" smtClean="0"/>
              <a:t> ou </a:t>
            </a:r>
            <a:r>
              <a:rPr lang="fr-FR" sz="2200" dirty="0" err="1" smtClean="0"/>
              <a:t>métab</a:t>
            </a:r>
            <a:endParaRPr lang="fr-FR" sz="2200" dirty="0" smtClean="0"/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fr-FR" sz="2200" b="1" dirty="0" smtClean="0">
                <a:solidFill>
                  <a:srgbClr val="FFC000"/>
                </a:solidFill>
              </a:rPr>
              <a:t>Facteurs mécaniques </a:t>
            </a:r>
            <a:r>
              <a:rPr lang="fr-FR" sz="2200" b="1" dirty="0" smtClean="0">
                <a:solidFill>
                  <a:schemeClr val="tx2"/>
                </a:solidFill>
              </a:rPr>
              <a:t>	</a:t>
            </a:r>
            <a:br>
              <a:rPr lang="fr-FR" sz="2200" b="1" dirty="0" smtClean="0">
                <a:solidFill>
                  <a:schemeClr val="tx2"/>
                </a:solidFill>
              </a:rPr>
            </a:br>
            <a:r>
              <a:rPr lang="fr-FR" sz="2200" b="1" dirty="0" smtClean="0">
                <a:solidFill>
                  <a:schemeClr val="tx2"/>
                </a:solidFill>
              </a:rPr>
              <a:t> -</a:t>
            </a:r>
            <a:r>
              <a:rPr lang="fr-FR" sz="2200" dirty="0" smtClean="0">
                <a:solidFill>
                  <a:schemeClr val="tx2"/>
                </a:solidFill>
              </a:rPr>
              <a:t> </a:t>
            </a:r>
            <a:r>
              <a:rPr lang="fr-FR" sz="2200" b="1" dirty="0" smtClean="0">
                <a:solidFill>
                  <a:schemeClr val="tx2"/>
                </a:solidFill>
              </a:rPr>
              <a:t>Traumatisme </a:t>
            </a:r>
            <a:r>
              <a:rPr lang="fr-FR" sz="2200" dirty="0" smtClean="0"/>
              <a:t>(fracture, luxations répétées) et micro-  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fr-FR" sz="2200" dirty="0" smtClean="0"/>
              <a:t>         traumatismes professionnels (bûcherons, danseurs….) ou sportifs</a:t>
            </a:r>
            <a:endParaRPr lang="fr-FR" sz="2200" b="1" i="1" dirty="0" smtClean="0"/>
          </a:p>
          <a:p>
            <a:pPr eaLnBrk="1" hangingPunct="1">
              <a:lnSpc>
                <a:spcPct val="110000"/>
              </a:lnSpc>
              <a:buClr>
                <a:srgbClr val="D63300"/>
              </a:buClr>
              <a:buSzPct val="150000"/>
              <a:buFont typeface="Symbol" pitchFamily="18" charset="2"/>
              <a:buNone/>
            </a:pPr>
            <a:endParaRPr lang="fr-FR" sz="2200" b="1" dirty="0">
              <a:solidFill>
                <a:srgbClr val="FFC000"/>
              </a:solidFill>
            </a:endParaRPr>
          </a:p>
          <a:p>
            <a:pPr eaLnBrk="1" hangingPunct="1">
              <a:lnSpc>
                <a:spcPct val="110000"/>
              </a:lnSpc>
              <a:buClr>
                <a:srgbClr val="D63300"/>
              </a:buClr>
              <a:buSzPct val="150000"/>
              <a:buFont typeface="Symbol" pitchFamily="18" charset="2"/>
              <a:buNone/>
            </a:pPr>
            <a:r>
              <a:rPr lang="fr-FR" sz="2200" b="1" dirty="0" smtClean="0">
                <a:solidFill>
                  <a:srgbClr val="FFC000"/>
                </a:solidFill>
              </a:rPr>
              <a:t>Facteurs généraux</a:t>
            </a:r>
          </a:p>
          <a:p>
            <a:pPr eaLnBrk="1" hangingPunct="1">
              <a:lnSpc>
                <a:spcPct val="110000"/>
              </a:lnSpc>
              <a:buClr>
                <a:srgbClr val="D63300"/>
              </a:buClr>
              <a:buSzPct val="150000"/>
              <a:buFont typeface="Courier New" pitchFamily="49" charset="0"/>
              <a:buChar char="o"/>
            </a:pPr>
            <a:r>
              <a:rPr lang="fr-FR" sz="2200" dirty="0" smtClean="0"/>
              <a:t> </a:t>
            </a:r>
            <a:r>
              <a:rPr lang="fr-FR" sz="2200" b="1" dirty="0" smtClean="0">
                <a:solidFill>
                  <a:schemeClr val="tx2"/>
                </a:solidFill>
              </a:rPr>
              <a:t>Age</a:t>
            </a:r>
            <a:endParaRPr lang="fr-FR" sz="2200" dirty="0" smtClean="0">
              <a:solidFill>
                <a:schemeClr val="tx2"/>
              </a:solidFill>
            </a:endParaRPr>
          </a:p>
          <a:p>
            <a:pPr>
              <a:lnSpc>
                <a:spcPct val="110000"/>
              </a:lnSpc>
              <a:buClr>
                <a:srgbClr val="D63300"/>
              </a:buClr>
              <a:buSzPct val="150000"/>
              <a:buFont typeface="Courier New" pitchFamily="49" charset="0"/>
              <a:buChar char="o"/>
            </a:pPr>
            <a:r>
              <a:rPr lang="fr-FR" sz="2200" b="1" dirty="0" smtClean="0">
                <a:solidFill>
                  <a:schemeClr val="tx2"/>
                </a:solidFill>
              </a:rPr>
              <a:t>Terrain génétique</a:t>
            </a:r>
            <a:r>
              <a:rPr lang="fr-FR" sz="2200" dirty="0" smtClean="0">
                <a:solidFill>
                  <a:schemeClr val="tx2"/>
                </a:solidFill>
              </a:rPr>
              <a:t> </a:t>
            </a:r>
            <a:r>
              <a:rPr lang="fr-FR" sz="2200" dirty="0" smtClean="0"/>
              <a:t>non identifié :	</a:t>
            </a:r>
          </a:p>
          <a:p>
            <a:pPr>
              <a:lnSpc>
                <a:spcPct val="110000"/>
              </a:lnSpc>
              <a:buClr>
                <a:srgbClr val="D63300"/>
              </a:buClr>
              <a:buSzPct val="150000"/>
            </a:pPr>
            <a:r>
              <a:rPr lang="fr-FR" sz="2200" dirty="0" smtClean="0"/>
              <a:t>Arthrose des IPD chez la femme	</a:t>
            </a:r>
          </a:p>
          <a:p>
            <a:pPr>
              <a:lnSpc>
                <a:spcPct val="110000"/>
              </a:lnSpc>
              <a:buClr>
                <a:srgbClr val="D63300"/>
              </a:buClr>
              <a:buSzPct val="150000"/>
            </a:pPr>
            <a:r>
              <a:rPr lang="fr-FR" sz="2200" dirty="0" smtClean="0"/>
              <a:t>Certaines polyarthroses précoces familiales	</a:t>
            </a:r>
          </a:p>
          <a:p>
            <a:pPr>
              <a:lnSpc>
                <a:spcPct val="110000"/>
              </a:lnSpc>
              <a:buClr>
                <a:srgbClr val="D63300"/>
              </a:buClr>
              <a:buSzPct val="150000"/>
            </a:pPr>
            <a:r>
              <a:rPr lang="fr-FR" sz="2200" dirty="0" smtClean="0"/>
              <a:t>Dysmorphies responsables de zone d’hyperpression</a:t>
            </a:r>
          </a:p>
          <a:p>
            <a:pPr eaLnBrk="1" hangingPunct="1">
              <a:lnSpc>
                <a:spcPct val="110000"/>
              </a:lnSpc>
              <a:buClr>
                <a:srgbClr val="D63300"/>
              </a:buClr>
              <a:buSzPct val="150000"/>
              <a:buFont typeface="Courier New" pitchFamily="49" charset="0"/>
              <a:buChar char="o"/>
            </a:pPr>
            <a:r>
              <a:rPr lang="fr-FR" sz="2200" dirty="0" smtClean="0"/>
              <a:t> </a:t>
            </a:r>
            <a:r>
              <a:rPr lang="fr-FR" sz="2200" b="1" dirty="0" smtClean="0">
                <a:solidFill>
                  <a:schemeClr val="tx2"/>
                </a:solidFill>
              </a:rPr>
              <a:t>Obésité</a:t>
            </a:r>
            <a:endParaRPr lang="fr-FR" sz="2200" dirty="0" smtClean="0">
              <a:solidFill>
                <a:schemeClr val="tx2"/>
              </a:solidFill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07504"/>
            <a:ext cx="7272808" cy="457200"/>
          </a:xfrm>
        </p:spPr>
        <p:txBody>
          <a:bodyPr>
            <a:noAutofit/>
          </a:bodyPr>
          <a:lstStyle/>
          <a:p>
            <a:pPr algn="l"/>
            <a:r>
              <a:rPr lang="fr-FR" b="1" dirty="0" smtClean="0"/>
              <a:t>V. Facteurs </a:t>
            </a:r>
            <a:r>
              <a:rPr lang="fr-FR" b="1" dirty="0"/>
              <a:t>De </a:t>
            </a:r>
            <a:r>
              <a:rPr lang="fr-FR" b="1" dirty="0" smtClean="0"/>
              <a:t>Risque (FDR)</a:t>
            </a:r>
            <a:endParaRPr lang="fr-FR" sz="5400" dirty="0" smtClean="0"/>
          </a:p>
        </p:txBody>
      </p:sp>
    </p:spTree>
    <p:extLst>
      <p:ext uri="{BB962C8B-B14F-4D97-AF65-F5344CB8AC3E}">
        <p14:creationId xmlns:p14="http://schemas.microsoft.com/office/powerpoint/2010/main" val="427230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oubakar\Desktop\Pfizer 2016\Arthrose Pfizer\la-physiopathologie-de-larthrose-10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" t="18070" r="25216" b="28092"/>
          <a:stretch/>
        </p:blipFill>
        <p:spPr bwMode="auto">
          <a:xfrm>
            <a:off x="323528" y="1229326"/>
            <a:ext cx="8451742" cy="518457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23528" y="188640"/>
            <a:ext cx="5688632" cy="8640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 smtClean="0"/>
              <a:t>V. Obésité </a:t>
            </a:r>
            <a:r>
              <a:rPr lang="fr-FR" b="1" dirty="0" smtClean="0"/>
              <a:t>et Arthrose</a:t>
            </a:r>
            <a:endParaRPr lang="fr-FR" sz="5400" dirty="0" smtClean="0"/>
          </a:p>
        </p:txBody>
      </p:sp>
      <p:sp>
        <p:nvSpPr>
          <p:cNvPr id="2" name="ZoneTexte 1"/>
          <p:cNvSpPr txBox="1"/>
          <p:nvPr/>
        </p:nvSpPr>
        <p:spPr>
          <a:xfrm>
            <a:off x="7380312" y="2333222"/>
            <a:ext cx="93610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1547664" y="2682480"/>
            <a:ext cx="331236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323528" y="5739188"/>
            <a:ext cx="648071" cy="674713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9529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oubakar\Desktop\Pfizer 2016\Arthrose Pfizer\la-physiopathologie-de-larthrose-12-6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" t="19643" r="35248" b="21804"/>
          <a:stretch/>
        </p:blipFill>
        <p:spPr bwMode="auto">
          <a:xfrm>
            <a:off x="296618" y="2000837"/>
            <a:ext cx="475252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Boubakar\Desktop\Pfizer 2016\Arthrose Pfizer\la-physiopathologie-de-larthrose-12-6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7" t="27194" b="18267"/>
          <a:stretch/>
        </p:blipFill>
        <p:spPr bwMode="auto">
          <a:xfrm>
            <a:off x="5047254" y="2000838"/>
            <a:ext cx="396835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536" y="183317"/>
            <a:ext cx="8352928" cy="165618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 smtClean="0">
                <a:solidFill>
                  <a:srgbClr val="FFC000"/>
                </a:solidFill>
              </a:rPr>
              <a:t>V. «</a:t>
            </a:r>
            <a:r>
              <a:rPr lang="fr-FR" b="1" dirty="0" smtClean="0">
                <a:solidFill>
                  <a:srgbClr val="FFC000"/>
                </a:solidFill>
              </a:rPr>
              <a:t> </a:t>
            </a:r>
            <a:r>
              <a:rPr lang="fr-FR" sz="5400" b="1" dirty="0" smtClean="0">
                <a:solidFill>
                  <a:srgbClr val="FFC000"/>
                </a:solidFill>
              </a:rPr>
              <a:t>l’arthrose métabolique</a:t>
            </a:r>
            <a:r>
              <a:rPr lang="fr-FR" b="1" dirty="0" smtClean="0">
                <a:solidFill>
                  <a:srgbClr val="FFC000"/>
                </a:solidFill>
              </a:rPr>
              <a:t> » </a:t>
            </a:r>
            <a:r>
              <a:rPr lang="fr-FR" sz="5400" b="1" dirty="0" smtClean="0">
                <a:solidFill>
                  <a:schemeClr val="tx2"/>
                </a:solidFill>
              </a:rPr>
              <a:t> </a:t>
            </a:r>
            <a:r>
              <a:rPr lang="fr-FR" sz="5400" dirty="0">
                <a:solidFill>
                  <a:schemeClr val="tx2"/>
                </a:solidFill>
              </a:rPr>
              <a:t>Un nouveau concept </a:t>
            </a:r>
            <a:r>
              <a:rPr lang="fr-FR" sz="5400" dirty="0" smtClean="0">
                <a:solidFill>
                  <a:schemeClr val="tx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6352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696645591"/>
              </p:ext>
            </p:extLst>
          </p:nvPr>
        </p:nvGraphicFramePr>
        <p:xfrm>
          <a:off x="1115616" y="1268760"/>
          <a:ext cx="669228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906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6120680" cy="609600"/>
          </a:xfrm>
        </p:spPr>
        <p:txBody>
          <a:bodyPr>
            <a:noAutofit/>
          </a:bodyPr>
          <a:lstStyle/>
          <a:p>
            <a:pPr algn="l" eaLnBrk="1" hangingPunct="1"/>
            <a:r>
              <a:rPr lang="fr-FR" sz="4800" b="1" dirty="0" smtClean="0"/>
              <a:t>VI.SIGNES </a:t>
            </a:r>
            <a:r>
              <a:rPr lang="fr-FR" sz="4800" b="1" dirty="0" smtClean="0"/>
              <a:t>CLINIQUES</a:t>
            </a:r>
            <a:endParaRPr lang="fr-FR" sz="60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78688" cy="5454352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FR" sz="2400" b="1" dirty="0" smtClean="0">
                <a:solidFill>
                  <a:srgbClr val="FFC000"/>
                </a:solidFill>
              </a:rPr>
              <a:t>Indolence </a:t>
            </a:r>
            <a:r>
              <a:rPr lang="fr-FR" sz="2400" dirty="0" smtClean="0"/>
              <a:t>(discordance radio-clinique +++)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FR" sz="2400" b="1" dirty="0" smtClean="0">
                <a:solidFill>
                  <a:srgbClr val="FFC000"/>
                </a:solidFill>
              </a:rPr>
              <a:t>Douleur mécanique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FR" sz="2400" b="1" dirty="0" smtClean="0">
                <a:solidFill>
                  <a:schemeClr val="tx2"/>
                </a:solidFill>
              </a:rPr>
              <a:t>	</a:t>
            </a:r>
            <a:r>
              <a:rPr lang="fr-FR" sz="2400" dirty="0" smtClean="0"/>
              <a:t> déclenchée par l’usage de l’articulation et calmée par le repos,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FR" sz="2400" dirty="0" smtClean="0"/>
              <a:t>      avec </a:t>
            </a:r>
            <a:r>
              <a:rPr lang="fr-FR" sz="2400" b="1" dirty="0" smtClean="0"/>
              <a:t>dérouillage</a:t>
            </a:r>
            <a:r>
              <a:rPr lang="fr-FR" sz="2400" dirty="0" smtClean="0"/>
              <a:t> = "douleur de mise en train" (&lt;10mn)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FR" sz="2400" b="1" dirty="0" smtClean="0">
                <a:solidFill>
                  <a:srgbClr val="FFC000"/>
                </a:solidFill>
              </a:rPr>
              <a:t>Poussée congestive d’arthrose</a:t>
            </a:r>
            <a:endParaRPr lang="fr-FR" sz="2400" b="1" i="1" dirty="0" smtClean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 hangingPunct="1">
              <a:lnSpc>
                <a:spcPct val="8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dirty="0" smtClean="0"/>
              <a:t>      Poussée douloureuse, déclenchée par un surmenage ou un  </a:t>
            </a:r>
          </a:p>
          <a:p>
            <a:pPr algn="just" eaLnBrk="1" hangingPunct="1">
              <a:lnSpc>
                <a:spcPct val="8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dirty="0" smtClean="0"/>
              <a:t>      traumatisme, avec douleurs inflammatoires, parfois un  </a:t>
            </a:r>
          </a:p>
          <a:p>
            <a:pPr algn="just" eaLnBrk="1" hangingPunct="1">
              <a:lnSpc>
                <a:spcPct val="8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dirty="0" smtClean="0"/>
              <a:t>      épanchement (liquide synovial mécanique)</a:t>
            </a:r>
          </a:p>
          <a:p>
            <a:pPr algn="just" eaLnBrk="1" hangingPunct="1">
              <a:lnSpc>
                <a:spcPct val="8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b="1" dirty="0" smtClean="0">
                <a:solidFill>
                  <a:srgbClr val="FFC000"/>
                </a:solidFill>
              </a:rPr>
              <a:t>Gène fonctionnelle</a:t>
            </a:r>
            <a:endParaRPr lang="fr-FR" sz="2400" b="1" i="1" dirty="0" smtClean="0">
              <a:solidFill>
                <a:srgbClr val="FFC000"/>
              </a:solidFill>
            </a:endParaRPr>
          </a:p>
          <a:p>
            <a:pPr algn="just" eaLnBrk="1" hangingPunct="1">
              <a:lnSpc>
                <a:spcPct val="9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fr-FR" sz="2400" dirty="0" smtClean="0"/>
              <a:t>Retentissement sur l'activité du sujet, sur les gestes de la vie </a:t>
            </a:r>
          </a:p>
          <a:p>
            <a:pPr algn="just" eaLnBrk="1" hangingPunct="1">
              <a:lnSpc>
                <a:spcPct val="9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dirty="0" smtClean="0"/>
              <a:t>      quotidienne, </a:t>
            </a:r>
            <a:r>
              <a:rPr lang="fr-FR" sz="2400" b="1" dirty="0" smtClean="0"/>
              <a:t>handicap</a:t>
            </a:r>
            <a:r>
              <a:rPr lang="fr-FR" sz="2400" dirty="0" smtClean="0"/>
              <a:t> apprécié par le périmètre de marche,</a:t>
            </a:r>
          </a:p>
          <a:p>
            <a:pPr algn="just" eaLnBrk="1" hangingPunct="1">
              <a:lnSpc>
                <a:spcPct val="9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dirty="0" smtClean="0"/>
              <a:t>      les indices </a:t>
            </a:r>
            <a:r>
              <a:rPr lang="fr-FR" sz="2400" dirty="0" err="1" smtClean="0"/>
              <a:t>algo</a:t>
            </a:r>
            <a:r>
              <a:rPr lang="fr-FR" sz="2400" dirty="0" smtClean="0"/>
              <a:t>-fonctionnels </a:t>
            </a:r>
          </a:p>
          <a:p>
            <a:pPr algn="just" eaLnBrk="1" hangingPunct="1">
              <a:lnSpc>
                <a:spcPct val="9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b="1" dirty="0" smtClean="0">
                <a:solidFill>
                  <a:srgbClr val="FFC000"/>
                </a:solidFill>
              </a:rPr>
              <a:t>Raideur articulaire</a:t>
            </a:r>
            <a:endParaRPr lang="fr-FR" sz="2400" b="1" i="1" dirty="0" smtClean="0">
              <a:solidFill>
                <a:srgbClr val="FFC000"/>
              </a:solidFill>
            </a:endParaRPr>
          </a:p>
          <a:p>
            <a:pPr algn="just" eaLnBrk="1" hangingPunct="1">
              <a:lnSpc>
                <a:spcPct val="8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b="1" dirty="0" smtClean="0">
                <a:solidFill>
                  <a:srgbClr val="FFC000"/>
                </a:solidFill>
              </a:rPr>
              <a:t>Tuméfaction articulaire</a:t>
            </a:r>
          </a:p>
          <a:p>
            <a:pPr algn="just" eaLnBrk="1" hangingPunct="1">
              <a:lnSpc>
                <a:spcPct val="8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b="1" dirty="0" smtClean="0">
                <a:solidFill>
                  <a:srgbClr val="FFC000"/>
                </a:solidFill>
              </a:rPr>
              <a:t>Autres signes</a:t>
            </a:r>
            <a:r>
              <a:rPr lang="fr-FR" sz="2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just" eaLnBrk="1" hangingPunct="1">
              <a:lnSpc>
                <a:spcPct val="7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dirty="0" smtClean="0"/>
              <a:t>	 Craquements, dérobements, sensation d’accrochage, pseudo-</a:t>
            </a:r>
          </a:p>
          <a:p>
            <a:pPr algn="just" eaLnBrk="1" hangingPunct="1">
              <a:lnSpc>
                <a:spcPct val="70000"/>
              </a:lnSpc>
              <a:spcBef>
                <a:spcPts val="300"/>
              </a:spcBef>
              <a:buFont typeface="Wingdings" pitchFamily="2" charset="2"/>
              <a:buNone/>
              <a:defRPr/>
            </a:pPr>
            <a:r>
              <a:rPr lang="fr-FR" sz="2400" dirty="0" smtClean="0"/>
              <a:t>      blocages 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05494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32656"/>
            <a:ext cx="7992243" cy="533400"/>
          </a:xfrm>
        </p:spPr>
        <p:txBody>
          <a:bodyPr>
            <a:noAutofit/>
          </a:bodyPr>
          <a:lstStyle/>
          <a:p>
            <a:pPr algn="l" eaLnBrk="1" hangingPunct="1"/>
            <a:r>
              <a:rPr lang="fr-FR" b="1" dirty="0" smtClean="0"/>
              <a:t>VI. RADIOGRAPHIE STANDARD</a:t>
            </a:r>
            <a:endParaRPr lang="fr-FR" sz="54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71728"/>
            <a:ext cx="4530080" cy="4968552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endParaRPr lang="fr-FR" sz="2000" b="1" dirty="0" smtClean="0"/>
          </a:p>
          <a:p>
            <a:pPr eaLnBrk="1" hangingPunct="1"/>
            <a:r>
              <a:rPr lang="fr-FR" sz="2000" b="1" dirty="0" smtClean="0">
                <a:solidFill>
                  <a:srgbClr val="FFC000"/>
                </a:solidFill>
              </a:rPr>
              <a:t>Pincement de l’interligne </a:t>
            </a:r>
            <a:r>
              <a:rPr lang="fr-FR" sz="2000" dirty="0" smtClean="0">
                <a:solidFill>
                  <a:srgbClr val="FFC000"/>
                </a:solidFill>
              </a:rPr>
              <a:t>articulaire</a:t>
            </a:r>
            <a:r>
              <a:rPr lang="fr-FR" sz="2000" b="1" dirty="0" smtClean="0">
                <a:solidFill>
                  <a:srgbClr val="FFC000"/>
                </a:solidFill>
              </a:rPr>
              <a:t> </a:t>
            </a:r>
            <a:r>
              <a:rPr lang="fr-FR" sz="2000" b="1" dirty="0" smtClean="0">
                <a:solidFill>
                  <a:schemeClr val="tx2"/>
                </a:solidFill>
              </a:rPr>
              <a:t>localisé</a:t>
            </a:r>
            <a:r>
              <a:rPr lang="fr-FR" sz="2000" b="1" dirty="0" smtClean="0"/>
              <a:t> </a:t>
            </a:r>
            <a:r>
              <a:rPr lang="fr-FR" sz="2000" dirty="0" smtClean="0"/>
              <a:t>dans la zone de pression principale </a:t>
            </a:r>
            <a:r>
              <a:rPr lang="fr-FR" sz="2000" b="1" dirty="0" smtClean="0">
                <a:solidFill>
                  <a:schemeClr val="tx2"/>
                </a:solidFill>
              </a:rPr>
              <a:t>+++</a:t>
            </a:r>
          </a:p>
          <a:p>
            <a:pPr eaLnBrk="1" hangingPunct="1"/>
            <a:r>
              <a:rPr lang="fr-FR" sz="2000" b="1" dirty="0" smtClean="0">
                <a:solidFill>
                  <a:srgbClr val="FFC000"/>
                </a:solidFill>
              </a:rPr>
              <a:t>Ostéophytes</a:t>
            </a:r>
            <a:r>
              <a:rPr lang="fr-FR" sz="2000" dirty="0" smtClean="0"/>
              <a:t> à la jonction os-cartilage </a:t>
            </a:r>
            <a:r>
              <a:rPr lang="fr-FR" sz="2000" b="1" dirty="0" smtClean="0">
                <a:solidFill>
                  <a:schemeClr val="tx2"/>
                </a:solidFill>
              </a:rPr>
              <a:t>+++</a:t>
            </a:r>
          </a:p>
          <a:p>
            <a:pPr eaLnBrk="1" hangingPunct="1"/>
            <a:r>
              <a:rPr lang="fr-FR" sz="2000" b="1" dirty="0" smtClean="0">
                <a:solidFill>
                  <a:srgbClr val="FFC000"/>
                </a:solidFill>
              </a:rPr>
              <a:t>Condensation de l’os sous-</a:t>
            </a:r>
            <a:r>
              <a:rPr lang="fr-FR" sz="2000" b="1" dirty="0" err="1" smtClean="0">
                <a:solidFill>
                  <a:srgbClr val="FFC000"/>
                </a:solidFill>
              </a:rPr>
              <a:t>chondral</a:t>
            </a:r>
            <a:r>
              <a:rPr lang="fr-FR" sz="2000" dirty="0" smtClean="0">
                <a:solidFill>
                  <a:srgbClr val="FFC000"/>
                </a:solidFill>
              </a:rPr>
              <a:t> </a:t>
            </a:r>
            <a:r>
              <a:rPr lang="fr-FR" sz="2000" dirty="0" smtClean="0"/>
              <a:t>sous la région du pincement articulaire</a:t>
            </a:r>
          </a:p>
          <a:p>
            <a:pPr eaLnBrk="1" hangingPunct="1"/>
            <a:r>
              <a:rPr lang="fr-FR" sz="2000" b="1" dirty="0" smtClean="0">
                <a:solidFill>
                  <a:srgbClr val="FFC000"/>
                </a:solidFill>
              </a:rPr>
              <a:t>Géodes</a:t>
            </a:r>
            <a:r>
              <a:rPr lang="fr-FR" sz="2000" b="1" dirty="0" smtClean="0"/>
              <a:t>,</a:t>
            </a:r>
            <a:r>
              <a:rPr lang="fr-FR" sz="2000" dirty="0" smtClean="0"/>
              <a:t>  inconstantes, au sein de la condensation </a:t>
            </a:r>
          </a:p>
          <a:p>
            <a:pPr eaLnBrk="1" hangingPunct="1">
              <a:spcBef>
                <a:spcPts val="300"/>
              </a:spcBef>
              <a:buClr>
                <a:srgbClr val="D63300"/>
              </a:buClr>
              <a:buSzPct val="150000"/>
              <a:buFont typeface="Webdings" pitchFamily="18" charset="2"/>
              <a:buNone/>
            </a:pPr>
            <a:endParaRPr lang="fr-FR" sz="2000" dirty="0" smtClean="0"/>
          </a:p>
          <a:p>
            <a:pPr eaLnBrk="1" hangingPunct="1">
              <a:spcBef>
                <a:spcPts val="300"/>
              </a:spcBef>
              <a:buClr>
                <a:srgbClr val="D63300"/>
              </a:buClr>
              <a:buSzPct val="150000"/>
              <a:buFont typeface="Webdings" pitchFamily="18" charset="2"/>
              <a:buNone/>
            </a:pPr>
            <a:r>
              <a:rPr lang="fr-FR" sz="2000" dirty="0" smtClean="0"/>
              <a:t>A un </a:t>
            </a:r>
            <a:r>
              <a:rPr lang="fr-FR" sz="2000" b="1" dirty="0" smtClean="0">
                <a:solidFill>
                  <a:schemeClr val="tx2"/>
                </a:solidFill>
              </a:rPr>
              <a:t>stade tardif</a:t>
            </a:r>
            <a:r>
              <a:rPr lang="fr-FR" sz="2000" dirty="0" smtClean="0">
                <a:solidFill>
                  <a:schemeClr val="tx2"/>
                </a:solidFill>
              </a:rPr>
              <a:t>,</a:t>
            </a:r>
            <a:r>
              <a:rPr lang="fr-FR" sz="2000" dirty="0" smtClean="0"/>
              <a:t> </a:t>
            </a:r>
            <a:r>
              <a:rPr lang="fr-FR" sz="2000" b="1" dirty="0" smtClean="0">
                <a:solidFill>
                  <a:srgbClr val="FFC000"/>
                </a:solidFill>
              </a:rPr>
              <a:t>érosions de l’os sous-</a:t>
            </a:r>
            <a:r>
              <a:rPr lang="fr-FR" sz="2000" b="1" dirty="0" err="1" smtClean="0">
                <a:solidFill>
                  <a:srgbClr val="FFC000"/>
                </a:solidFill>
              </a:rPr>
              <a:t>chondral</a:t>
            </a:r>
            <a:endParaRPr lang="fr-FR" sz="2000" dirty="0" smtClean="0">
              <a:solidFill>
                <a:srgbClr val="FFC000"/>
              </a:solidFill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endParaRPr lang="fr-FR" sz="20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5" r="7255"/>
          <a:stretch/>
        </p:blipFill>
        <p:spPr bwMode="auto">
          <a:xfrm>
            <a:off x="4860032" y="1628800"/>
            <a:ext cx="4064242" cy="4654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4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6059016" cy="73183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fr-FR" sz="3600" b="1" dirty="0" smtClean="0"/>
              <a:t>VI. EXAMENS </a:t>
            </a:r>
            <a:r>
              <a:rPr lang="fr-FR" sz="3600" b="1" dirty="0" smtClean="0"/>
              <a:t>COMPLEMENTAIRES</a:t>
            </a:r>
            <a:endParaRPr lang="fr-FR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412776"/>
            <a:ext cx="7772400" cy="4953000"/>
          </a:xfrm>
        </p:spPr>
        <p:txBody>
          <a:bodyPr/>
          <a:lstStyle/>
          <a:p>
            <a:pPr algn="just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fr-FR" sz="2000" b="1" dirty="0" smtClean="0">
                <a:solidFill>
                  <a:srgbClr val="FFC000"/>
                </a:solidFill>
              </a:rPr>
              <a:t>BIOLOGIE</a:t>
            </a:r>
          </a:p>
          <a:p>
            <a:pPr algn="just" eaLnBrk="1" hangingPunct="1">
              <a:lnSpc>
                <a:spcPct val="110000"/>
              </a:lnSpc>
              <a:spcBef>
                <a:spcPts val="300"/>
              </a:spcBef>
              <a:buFont typeface="Symbol" pitchFamily="18" charset="2"/>
              <a:buNone/>
            </a:pPr>
            <a:r>
              <a:rPr lang="fr-FR" sz="2000" dirty="0" smtClean="0"/>
              <a:t>	</a:t>
            </a:r>
            <a:r>
              <a:rPr lang="fr-FR" sz="2000" b="1" dirty="0" smtClean="0">
                <a:solidFill>
                  <a:srgbClr val="D63300"/>
                </a:solidFill>
                <a:sym typeface="Webdings" pitchFamily="18" charset="2"/>
              </a:rPr>
              <a:t> </a:t>
            </a:r>
            <a:r>
              <a:rPr lang="fr-FR" sz="2000" dirty="0" smtClean="0">
                <a:solidFill>
                  <a:srgbClr val="FFC000"/>
                </a:solidFill>
              </a:rPr>
              <a:t>Aucun signe biologique d’inflammation : </a:t>
            </a:r>
            <a:r>
              <a:rPr lang="fr-FR" sz="2000" dirty="0" smtClean="0"/>
              <a:t>VS, CRP normales</a:t>
            </a:r>
          </a:p>
          <a:p>
            <a:pPr algn="just" eaLnBrk="1" hangingPunct="1">
              <a:lnSpc>
                <a:spcPct val="120000"/>
              </a:lnSpc>
              <a:spcBef>
                <a:spcPts val="300"/>
              </a:spcBef>
              <a:buFont typeface="Symbol" pitchFamily="18" charset="2"/>
              <a:buNone/>
            </a:pPr>
            <a:r>
              <a:rPr lang="fr-FR" sz="2000" dirty="0" smtClean="0"/>
              <a:t>	 </a:t>
            </a:r>
            <a:r>
              <a:rPr lang="fr-FR" sz="2000" dirty="0" smtClean="0">
                <a:solidFill>
                  <a:srgbClr val="FFC000"/>
                </a:solidFill>
              </a:rPr>
              <a:t>Aucun marqueur biologique validé</a:t>
            </a:r>
          </a:p>
          <a:p>
            <a:pPr algn="just" eaLnBrk="1" hangingPunct="1">
              <a:lnSpc>
                <a:spcPct val="120000"/>
              </a:lnSpc>
              <a:spcBef>
                <a:spcPts val="300"/>
              </a:spcBef>
              <a:buFont typeface="Symbol" pitchFamily="18" charset="2"/>
              <a:buNone/>
            </a:pPr>
            <a:r>
              <a:rPr lang="fr-FR" sz="2000" dirty="0" smtClean="0"/>
              <a:t>	</a:t>
            </a:r>
            <a:r>
              <a:rPr lang="fr-FR" sz="2000" b="1" dirty="0" smtClean="0">
                <a:solidFill>
                  <a:srgbClr val="FFC000"/>
                </a:solidFill>
              </a:rPr>
              <a:t>Liquide synovial</a:t>
            </a:r>
            <a:r>
              <a:rPr lang="fr-FR" sz="2000" dirty="0" smtClean="0">
                <a:solidFill>
                  <a:srgbClr val="FFC000"/>
                </a:solidFill>
              </a:rPr>
              <a:t> </a:t>
            </a:r>
            <a:r>
              <a:rPr lang="fr-FR" sz="2000" dirty="0" smtClean="0"/>
              <a:t>mécanique ,  visqueux</a:t>
            </a:r>
            <a:r>
              <a:rPr lang="fr-FR" sz="2000" b="1" dirty="0" smtClean="0"/>
              <a:t> &lt;</a:t>
            </a:r>
            <a:r>
              <a:rPr lang="fr-FR" sz="2000" dirty="0" smtClean="0"/>
              <a:t>1.500 Globules blancs/mm3</a:t>
            </a:r>
          </a:p>
          <a:p>
            <a:pPr algn="just" eaLnBrk="1" hangingPunct="1">
              <a:lnSpc>
                <a:spcPct val="80000"/>
              </a:lnSpc>
              <a:spcBef>
                <a:spcPts val="300"/>
              </a:spcBef>
              <a:buFont typeface="Symbol" pitchFamily="18" charset="2"/>
              <a:buNone/>
            </a:pPr>
            <a:r>
              <a:rPr lang="fr-FR" sz="2000" dirty="0" smtClean="0"/>
              <a:t>                 </a:t>
            </a:r>
            <a:r>
              <a:rPr lang="fr-FR" sz="2000" b="1" dirty="0" smtClean="0"/>
              <a:t>&lt; </a:t>
            </a:r>
            <a:r>
              <a:rPr lang="fr-FR" sz="2000" dirty="0" smtClean="0"/>
              <a:t>50 % de polynucléaires</a:t>
            </a:r>
          </a:p>
          <a:p>
            <a:pPr algn="just" eaLnBrk="1" hangingPunct="1">
              <a:spcBef>
                <a:spcPts val="1200"/>
              </a:spcBef>
              <a:spcAft>
                <a:spcPts val="300"/>
              </a:spcAft>
              <a:buFont typeface="Wingdings" pitchFamily="2" charset="2"/>
              <a:buNone/>
            </a:pPr>
            <a:r>
              <a:rPr lang="fr-FR" sz="2000" b="1" dirty="0" smtClean="0">
                <a:solidFill>
                  <a:srgbClr val="FFC000"/>
                </a:solidFill>
              </a:rPr>
              <a:t>RADIOLOGIES</a:t>
            </a:r>
            <a:endParaRPr lang="fr-FR" sz="2000" dirty="0" smtClean="0">
              <a:solidFill>
                <a:srgbClr val="FFC000"/>
              </a:solidFill>
            </a:endParaRPr>
          </a:p>
          <a:p>
            <a:pPr algn="just" eaLnBrk="1" hangingPunct="1">
              <a:spcBef>
                <a:spcPts val="1200"/>
              </a:spcBef>
              <a:spcAft>
                <a:spcPts val="300"/>
              </a:spcAft>
              <a:buFont typeface="Wingdings" pitchFamily="2" charset="2"/>
              <a:buNone/>
            </a:pPr>
            <a:r>
              <a:rPr lang="fr-FR" sz="2000" dirty="0" smtClean="0"/>
              <a:t>     </a:t>
            </a:r>
            <a:r>
              <a:rPr lang="fr-FR" sz="2000" dirty="0" smtClean="0">
                <a:solidFill>
                  <a:srgbClr val="FFC000"/>
                </a:solidFill>
              </a:rPr>
              <a:t>Arthrographie, scanner, IRM, arthroscopie et scintigraphie : </a:t>
            </a:r>
            <a:r>
              <a:rPr lang="fr-FR" sz="2000" dirty="0" smtClean="0"/>
              <a:t>sensibilité supérieure à la radiographie simple pour visualiser la destruction du cartilage et/ou la réaction osseuse</a:t>
            </a:r>
          </a:p>
          <a:p>
            <a:pPr algn="just" eaLnBrk="1" hangingPunct="1">
              <a:spcBef>
                <a:spcPts val="1200"/>
              </a:spcBef>
              <a:spcAft>
                <a:spcPts val="300"/>
              </a:spcAft>
              <a:buFont typeface="Wingdings" pitchFamily="2" charset="2"/>
              <a:buNone/>
            </a:pPr>
            <a:r>
              <a:rPr lang="fr-FR" sz="2400" b="1" dirty="0" smtClean="0">
                <a:solidFill>
                  <a:srgbClr val="FFC000"/>
                </a:solidFill>
              </a:rPr>
              <a:t>    </a:t>
            </a:r>
            <a:r>
              <a:rPr lang="fr-FR" sz="2000" b="1" dirty="0" smtClean="0">
                <a:solidFill>
                  <a:srgbClr val="FFC000"/>
                </a:solidFill>
              </a:rPr>
              <a:t>En pratique, il ne faut pas les demander : RX standard suffisante pour le diagnostic et le suivi</a:t>
            </a:r>
          </a:p>
        </p:txBody>
      </p:sp>
    </p:spTree>
    <p:extLst>
      <p:ext uri="{BB962C8B-B14F-4D97-AF65-F5344CB8AC3E}">
        <p14:creationId xmlns:p14="http://schemas.microsoft.com/office/powerpoint/2010/main" val="397853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3816424" cy="79208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fr-FR" sz="3600" b="1" dirty="0" smtClean="0"/>
              <a:t/>
            </a:r>
            <a:br>
              <a:rPr lang="fr-FR" sz="3600" b="1" dirty="0" smtClean="0"/>
            </a:br>
            <a:r>
              <a:rPr lang="fr-FR" sz="3600" b="1" dirty="0" smtClean="0"/>
              <a:t>VI. EVOLUTION</a:t>
            </a:r>
            <a:r>
              <a:rPr lang="fr-FR" dirty="0" smtClean="0">
                <a:solidFill>
                  <a:srgbClr val="FFC000"/>
                </a:solidFill>
              </a:rPr>
              <a:t/>
            </a:r>
            <a:br>
              <a:rPr lang="fr-FR" dirty="0" smtClean="0">
                <a:solidFill>
                  <a:srgbClr val="FFC000"/>
                </a:solidFill>
              </a:rPr>
            </a:br>
            <a:endParaRPr lang="fr-FR" dirty="0" smtClean="0">
              <a:solidFill>
                <a:srgbClr val="FFC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066800"/>
            <a:ext cx="7986464" cy="5105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FR" sz="2000" b="1" dirty="0" smtClean="0">
                <a:solidFill>
                  <a:srgbClr val="FFC000"/>
                </a:solidFill>
              </a:rPr>
              <a:t>Evolution imprévisible : </a:t>
            </a:r>
            <a:r>
              <a:rPr lang="fr-FR" sz="2000" dirty="0" smtClean="0"/>
              <a:t>pas de facteurs pronostiques validés</a:t>
            </a:r>
            <a:r>
              <a:rPr lang="fr-FR" sz="2000" b="1" dirty="0" smtClean="0"/>
              <a:t> </a:t>
            </a:r>
          </a:p>
          <a:p>
            <a:pPr eaLnBrk="1" hangingPunct="1">
              <a:buFont typeface="Symbol" pitchFamily="18" charset="2"/>
              <a:buNone/>
            </a:pPr>
            <a:r>
              <a:rPr lang="fr-FR" sz="2000" b="1" dirty="0" smtClean="0"/>
              <a:t>Intensité de la douleur et impotence fonctionnelle, non parallèle avec l’importance des lésions cartilagineuses </a:t>
            </a:r>
          </a:p>
          <a:p>
            <a:pPr eaLnBrk="1" hangingPunct="1">
              <a:buFont typeface="Symbol" pitchFamily="18" charset="2"/>
              <a:buNone/>
            </a:pPr>
            <a:endParaRPr lang="fr-FR" sz="2000" b="1" dirty="0" smtClean="0">
              <a:solidFill>
                <a:srgbClr val="FFC000"/>
              </a:solidFill>
            </a:endParaRPr>
          </a:p>
          <a:p>
            <a:pPr eaLnBrk="1" hangingPunct="1">
              <a:buFont typeface="Symbol" pitchFamily="18" charset="2"/>
              <a:buNone/>
            </a:pPr>
            <a:r>
              <a:rPr lang="fr-FR" sz="2000" b="1" dirty="0" smtClean="0">
                <a:solidFill>
                  <a:srgbClr val="FFC000"/>
                </a:solidFill>
              </a:rPr>
              <a:t>Aggravation progressive des  lésions radiographiques</a:t>
            </a:r>
            <a:r>
              <a:rPr lang="fr-FR" sz="20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     - Formes stables surtout ostéophytiques non évolutives</a:t>
            </a: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     - Formes destructrices rapides qui détruisent le cartilage puis </a:t>
            </a: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        l’os en quelques mois</a:t>
            </a:r>
          </a:p>
          <a:p>
            <a:pPr eaLnBrk="1" hangingPunct="1">
              <a:buFont typeface="Symbol" pitchFamily="18" charset="2"/>
              <a:buNone/>
            </a:pPr>
            <a:r>
              <a:rPr lang="fr-FR" sz="2000" dirty="0" smtClean="0"/>
              <a:t>     - Toutes les formes intermédiaires possibles </a:t>
            </a:r>
          </a:p>
          <a:p>
            <a:pPr eaLnBrk="1" hangingPunct="1">
              <a:buClr>
                <a:srgbClr val="669900"/>
              </a:buClr>
              <a:buSzPct val="150000"/>
              <a:buFont typeface="Symbol" pitchFamily="18" charset="2"/>
              <a:buNone/>
            </a:pPr>
            <a:r>
              <a:rPr lang="fr-FR" sz="2000" b="1" dirty="0" smtClean="0">
                <a:solidFill>
                  <a:srgbClr val="FFC000"/>
                </a:solidFill>
              </a:rPr>
              <a:t>Fonction de la localisation</a:t>
            </a:r>
            <a:endParaRPr lang="fr-FR" sz="2000" dirty="0" smtClean="0">
              <a:solidFill>
                <a:srgbClr val="FFC000"/>
              </a:solidFill>
            </a:endParaRPr>
          </a:p>
          <a:p>
            <a:pPr eaLnBrk="1" hangingPunct="1">
              <a:buClr>
                <a:srgbClr val="336600"/>
              </a:buClr>
              <a:buSzPct val="150000"/>
              <a:buFont typeface="Symbol" pitchFamily="18" charset="2"/>
              <a:buNone/>
            </a:pPr>
            <a:r>
              <a:rPr lang="fr-FR" sz="2000" b="1" dirty="0" smtClean="0"/>
              <a:t>     </a:t>
            </a:r>
            <a:r>
              <a:rPr lang="fr-FR" sz="2000" dirty="0" smtClean="0"/>
              <a:t>-</a:t>
            </a:r>
            <a:r>
              <a:rPr lang="fr-FR" sz="2000" b="1" dirty="0" smtClean="0"/>
              <a:t> </a:t>
            </a:r>
            <a:r>
              <a:rPr lang="fr-FR" sz="2000" b="1" dirty="0" smtClean="0">
                <a:solidFill>
                  <a:srgbClr val="FFC000"/>
                </a:solidFill>
              </a:rPr>
              <a:t>Arthrose des mains et des pieds:</a:t>
            </a:r>
            <a:r>
              <a:rPr lang="fr-FR" sz="2000" dirty="0" smtClean="0">
                <a:solidFill>
                  <a:srgbClr val="FFC000"/>
                </a:solidFill>
              </a:rPr>
              <a:t>  </a:t>
            </a:r>
            <a:r>
              <a:rPr lang="fr-FR" sz="2000" dirty="0" smtClean="0"/>
              <a:t>indolence après quelques </a:t>
            </a:r>
          </a:p>
          <a:p>
            <a:pPr eaLnBrk="1" hangingPunct="1">
              <a:buClr>
                <a:srgbClr val="336600"/>
              </a:buClr>
              <a:buSzPct val="150000"/>
              <a:buFont typeface="Symbol" pitchFamily="18" charset="2"/>
              <a:buNone/>
            </a:pPr>
            <a:r>
              <a:rPr lang="fr-FR" sz="2000" dirty="0" smtClean="0"/>
              <a:t>         années et gène fonctionnelle peu importante</a:t>
            </a:r>
          </a:p>
          <a:p>
            <a:pPr eaLnBrk="1" hangingPunct="1">
              <a:buClr>
                <a:srgbClr val="336600"/>
              </a:buClr>
              <a:buSzPct val="150000"/>
              <a:buFont typeface="Symbol" pitchFamily="18" charset="2"/>
              <a:buNone/>
            </a:pPr>
            <a:r>
              <a:rPr lang="fr-FR" sz="2000" b="1" dirty="0" smtClean="0"/>
              <a:t>     </a:t>
            </a:r>
            <a:r>
              <a:rPr lang="fr-FR" sz="2000" dirty="0" smtClean="0"/>
              <a:t>-</a:t>
            </a:r>
            <a:r>
              <a:rPr lang="fr-FR" sz="2000" b="1" dirty="0" smtClean="0"/>
              <a:t>  </a:t>
            </a:r>
            <a:r>
              <a:rPr lang="fr-FR" sz="2000" b="1" dirty="0" smtClean="0">
                <a:solidFill>
                  <a:srgbClr val="FFC000"/>
                </a:solidFill>
              </a:rPr>
              <a:t>Arthroses de la hanche</a:t>
            </a:r>
            <a:r>
              <a:rPr lang="fr-FR" sz="2000" dirty="0" smtClean="0">
                <a:solidFill>
                  <a:srgbClr val="FFC000"/>
                </a:solidFill>
              </a:rPr>
              <a:t> </a:t>
            </a:r>
            <a:r>
              <a:rPr lang="fr-FR" sz="2000" b="1" dirty="0" smtClean="0">
                <a:solidFill>
                  <a:srgbClr val="FFC000"/>
                </a:solidFill>
              </a:rPr>
              <a:t>et gonarthrose:</a:t>
            </a:r>
            <a:r>
              <a:rPr lang="fr-FR" sz="2000" dirty="0" smtClean="0">
                <a:solidFill>
                  <a:srgbClr val="FFC000"/>
                </a:solidFill>
              </a:rPr>
              <a:t>   </a:t>
            </a:r>
            <a:r>
              <a:rPr lang="fr-FR" sz="2000" dirty="0" smtClean="0"/>
              <a:t>invalidité </a:t>
            </a:r>
          </a:p>
          <a:p>
            <a:pPr eaLnBrk="1" hangingPunct="1">
              <a:buClr>
                <a:srgbClr val="336600"/>
              </a:buClr>
              <a:buSzPct val="150000"/>
              <a:buFont typeface="Symbol" pitchFamily="18" charset="2"/>
              <a:buNone/>
            </a:pPr>
            <a:r>
              <a:rPr lang="fr-FR" sz="2000" dirty="0" smtClean="0"/>
              <a:t>        douloureuse progressivement croissante</a:t>
            </a:r>
          </a:p>
        </p:txBody>
      </p:sp>
    </p:spTree>
    <p:extLst>
      <p:ext uri="{BB962C8B-B14F-4D97-AF65-F5344CB8AC3E}">
        <p14:creationId xmlns:p14="http://schemas.microsoft.com/office/powerpoint/2010/main" val="371813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269635654"/>
              </p:ext>
            </p:extLst>
          </p:nvPr>
        </p:nvGraphicFramePr>
        <p:xfrm>
          <a:off x="1403648" y="1340768"/>
          <a:ext cx="6408712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46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076303045"/>
              </p:ext>
            </p:extLst>
          </p:nvPr>
        </p:nvGraphicFramePr>
        <p:xfrm>
          <a:off x="395536" y="332656"/>
          <a:ext cx="8352928" cy="864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272222857"/>
              </p:ext>
            </p:extLst>
          </p:nvPr>
        </p:nvGraphicFramePr>
        <p:xfrm>
          <a:off x="395536" y="1556792"/>
          <a:ext cx="835292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4328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328592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FFC000"/>
                </a:solidFill>
              </a:rPr>
              <a:t>EULAR: </a:t>
            </a:r>
            <a:r>
              <a:rPr lang="fr-FR" sz="2000" i="1" dirty="0" err="1" smtClean="0"/>
              <a:t>European</a:t>
            </a:r>
            <a:r>
              <a:rPr lang="fr-FR" sz="2000" i="1" dirty="0" smtClean="0"/>
              <a:t> Ligue </a:t>
            </a:r>
            <a:r>
              <a:rPr lang="fr-FR" sz="2000" i="1" dirty="0" err="1" smtClean="0"/>
              <a:t>Against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Rheumatism</a:t>
            </a:r>
            <a:endParaRPr lang="fr-FR" i="1" dirty="0" smtClean="0"/>
          </a:p>
          <a:p>
            <a:r>
              <a:rPr lang="fr-FR" b="1" dirty="0" smtClean="0">
                <a:solidFill>
                  <a:srgbClr val="FFC000"/>
                </a:solidFill>
              </a:rPr>
              <a:t>OARSI: </a:t>
            </a:r>
            <a:r>
              <a:rPr lang="fr-FR" sz="2000" i="1" dirty="0" err="1" smtClean="0"/>
              <a:t>Ostéoarthritis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Research</a:t>
            </a:r>
            <a:r>
              <a:rPr lang="fr-FR" sz="2000" i="1" dirty="0" smtClean="0"/>
              <a:t> Society International</a:t>
            </a:r>
            <a:endParaRPr lang="fr-FR" i="1" dirty="0" smtClean="0"/>
          </a:p>
          <a:p>
            <a:r>
              <a:rPr lang="fr-FR" b="1" dirty="0" smtClean="0">
                <a:solidFill>
                  <a:srgbClr val="FFC000"/>
                </a:solidFill>
              </a:rPr>
              <a:t>ESCEO:</a:t>
            </a:r>
            <a:r>
              <a:rPr lang="fr-FR" dirty="0" smtClean="0"/>
              <a:t> </a:t>
            </a:r>
            <a:r>
              <a:rPr lang="fr-FR" sz="2000" i="1" dirty="0" err="1" smtClean="0"/>
              <a:t>European</a:t>
            </a:r>
            <a:r>
              <a:rPr lang="fr-FR" sz="2000" i="1" dirty="0" smtClean="0"/>
              <a:t> Society for </a:t>
            </a:r>
            <a:r>
              <a:rPr lang="fr-FR" sz="2000" i="1" dirty="0" err="1" smtClean="0"/>
              <a:t>Clinical</a:t>
            </a:r>
            <a:r>
              <a:rPr lang="fr-FR" sz="2000" i="1" dirty="0" smtClean="0"/>
              <a:t> and </a:t>
            </a:r>
            <a:r>
              <a:rPr lang="fr-FR" sz="2000" i="1" dirty="0" err="1" smtClean="0"/>
              <a:t>Economic</a:t>
            </a:r>
            <a:r>
              <a:rPr lang="fr-FR" sz="2000" i="1" dirty="0" smtClean="0"/>
              <a:t> Aspects of </a:t>
            </a:r>
            <a:r>
              <a:rPr lang="fr-FR" sz="2000" i="1" dirty="0" err="1" smtClean="0"/>
              <a:t>Ostéoporis</a:t>
            </a:r>
            <a:r>
              <a:rPr lang="fr-FR" sz="2000" i="1" dirty="0" smtClean="0"/>
              <a:t> and </a:t>
            </a:r>
            <a:r>
              <a:rPr lang="fr-FR" sz="2000" i="1" dirty="0" err="1" smtClean="0"/>
              <a:t>Osteoarthritis</a:t>
            </a:r>
            <a:r>
              <a:rPr lang="fr-FR" sz="2000" i="1" dirty="0" smtClean="0"/>
              <a:t> </a:t>
            </a:r>
            <a:endParaRPr lang="fr-FR" i="1" dirty="0" smtClean="0"/>
          </a:p>
          <a:p>
            <a:r>
              <a:rPr lang="fr-FR" b="1" dirty="0" smtClean="0">
                <a:solidFill>
                  <a:srgbClr val="FFC000"/>
                </a:solidFill>
              </a:rPr>
              <a:t>ACR: </a:t>
            </a:r>
            <a:r>
              <a:rPr lang="fr-FR" sz="2000" dirty="0" smtClean="0"/>
              <a:t>American </a:t>
            </a:r>
            <a:r>
              <a:rPr lang="fr-FR" sz="2000" dirty="0" err="1" smtClean="0"/>
              <a:t>College</a:t>
            </a:r>
            <a:r>
              <a:rPr lang="fr-FR" sz="2000" dirty="0" smtClean="0"/>
              <a:t> of </a:t>
            </a:r>
            <a:r>
              <a:rPr lang="fr-FR" sz="2000" dirty="0" err="1" smtClean="0"/>
              <a:t>Rheumatology</a:t>
            </a:r>
            <a:endParaRPr lang="fr-FR" sz="20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chemeClr val="tx2"/>
                </a:solidFill>
              </a:rPr>
              <a:t>Recommandations fondées sur des essais cliniques menés chez des patients ayant un âge moyen 60 et 70 ans mais souvent au-delà :</a:t>
            </a:r>
            <a:endParaRPr lang="fr-FR" b="1" i="1" dirty="0" smtClean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fr-FR" b="1" i="1" dirty="0" smtClean="0">
                <a:solidFill>
                  <a:srgbClr val="FFC000"/>
                </a:solidFill>
              </a:rPr>
              <a:t>Combiner les mesures non pharmacologiques et pharmacologiques </a:t>
            </a:r>
            <a:endParaRPr lang="fr-CA" b="1" i="1" dirty="0">
              <a:solidFill>
                <a:srgbClr val="FFC000"/>
              </a:solidFill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97621899"/>
              </p:ext>
            </p:extLst>
          </p:nvPr>
        </p:nvGraphicFramePr>
        <p:xfrm>
          <a:off x="611560" y="188640"/>
          <a:ext cx="7848872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84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640960" cy="576063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Hiérarchisations des moyens thérapeutiques</a:t>
            </a:r>
            <a:endParaRPr lang="fr-CA" sz="4000" b="1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3107390176"/>
              </p:ext>
            </p:extLst>
          </p:nvPr>
        </p:nvGraphicFramePr>
        <p:xfrm>
          <a:off x="323528" y="1052736"/>
          <a:ext cx="8496944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379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Information et éducation du patient</a:t>
            </a:r>
          </a:p>
          <a:p>
            <a:r>
              <a:rPr lang="fr-FR" dirty="0" smtClean="0"/>
              <a:t>Réduction pondérale </a:t>
            </a:r>
          </a:p>
          <a:p>
            <a:r>
              <a:rPr lang="fr-FR" dirty="0" smtClean="0"/>
              <a:t>Exercices , réhabilitation</a:t>
            </a:r>
          </a:p>
          <a:p>
            <a:r>
              <a:rPr lang="fr-FR" dirty="0" smtClean="0"/>
              <a:t>Hygiène de vie, économie articulaire et aides techniques</a:t>
            </a:r>
          </a:p>
          <a:p>
            <a:r>
              <a:rPr lang="fr-FR" dirty="0" smtClean="0"/>
              <a:t>Moyens physiques </a:t>
            </a:r>
          </a:p>
          <a:p>
            <a:r>
              <a:rPr lang="fr-FR" dirty="0" smtClean="0"/>
              <a:t>TENS (</a:t>
            </a:r>
            <a:r>
              <a:rPr lang="fr-FR" sz="2600" dirty="0" err="1" smtClean="0">
                <a:solidFill>
                  <a:srgbClr val="FFC000"/>
                </a:solidFill>
              </a:rPr>
              <a:t>Transcutaneous</a:t>
            </a:r>
            <a:r>
              <a:rPr lang="fr-FR" sz="2600" dirty="0" smtClean="0">
                <a:solidFill>
                  <a:srgbClr val="FFC000"/>
                </a:solidFill>
              </a:rPr>
              <a:t> </a:t>
            </a:r>
            <a:r>
              <a:rPr lang="fr-FR" sz="2600" dirty="0" err="1" smtClean="0">
                <a:solidFill>
                  <a:srgbClr val="FFC000"/>
                </a:solidFill>
              </a:rPr>
              <a:t>Electrical</a:t>
            </a:r>
            <a:r>
              <a:rPr lang="fr-FR" sz="2600" dirty="0" smtClean="0">
                <a:solidFill>
                  <a:srgbClr val="FFC000"/>
                </a:solidFill>
              </a:rPr>
              <a:t> Nerve Stimulation</a:t>
            </a:r>
            <a:r>
              <a:rPr lang="fr-FR" dirty="0"/>
              <a:t> </a:t>
            </a:r>
            <a:r>
              <a:rPr lang="fr-FR" dirty="0" smtClean="0"/>
              <a:t>)</a:t>
            </a:r>
          </a:p>
          <a:p>
            <a:r>
              <a:rPr lang="fr-FR" dirty="0" smtClean="0"/>
              <a:t>Acupuncture </a:t>
            </a:r>
          </a:p>
          <a:p>
            <a:r>
              <a:rPr lang="fr-FR" dirty="0" smtClean="0"/>
              <a:t>Cures thermales </a:t>
            </a:r>
          </a:p>
          <a:p>
            <a:endParaRPr lang="fr-CA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4000" b="1" dirty="0" smtClean="0">
                <a:solidFill>
                  <a:srgbClr val="FFC000"/>
                </a:solidFill>
              </a:rPr>
              <a:t>Moyens non pharmacologiques</a:t>
            </a:r>
            <a:endParaRPr lang="fr-CA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9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sz="5100" b="1" dirty="0" smtClean="0">
                <a:solidFill>
                  <a:srgbClr val="FFC000"/>
                </a:solidFill>
              </a:rPr>
              <a:t>Traitements pharmacologiques locaux</a:t>
            </a:r>
          </a:p>
          <a:p>
            <a:pPr>
              <a:buFont typeface="Wingdings" pitchFamily="2" charset="2"/>
              <a:buChar char="§"/>
            </a:pPr>
            <a:r>
              <a:rPr lang="fr-FR" sz="5100" dirty="0" err="1" smtClean="0"/>
              <a:t>Capsaicine</a:t>
            </a:r>
            <a:r>
              <a:rPr lang="fr-FR" sz="4000" dirty="0"/>
              <a:t>(</a:t>
            </a:r>
            <a:r>
              <a:rPr lang="fr-FR" sz="4000" dirty="0">
                <a:solidFill>
                  <a:srgbClr val="FFC000"/>
                </a:solidFill>
              </a:rPr>
              <a:t>8-méthyl-N-vanillyl-6-nonénamide</a:t>
            </a:r>
            <a:r>
              <a:rPr lang="fr-FR" sz="4000" dirty="0"/>
              <a:t>)</a:t>
            </a:r>
            <a:endParaRPr lang="fr-FR" sz="5100" dirty="0" smtClean="0"/>
          </a:p>
          <a:p>
            <a:pPr>
              <a:buFont typeface="Wingdings" pitchFamily="2" charset="2"/>
              <a:buChar char="§"/>
            </a:pPr>
            <a:r>
              <a:rPr lang="fr-FR" sz="5100" dirty="0" smtClean="0"/>
              <a:t>AINS topiques </a:t>
            </a:r>
          </a:p>
          <a:p>
            <a:pPr marL="0" indent="0">
              <a:buNone/>
            </a:pPr>
            <a:r>
              <a:rPr lang="fr-CA" sz="5100" b="1" dirty="0">
                <a:solidFill>
                  <a:srgbClr val="FFC000"/>
                </a:solidFill>
              </a:rPr>
              <a:t>Traitements </a:t>
            </a:r>
            <a:r>
              <a:rPr lang="fr-CA" sz="5100" b="1" dirty="0" smtClean="0">
                <a:solidFill>
                  <a:srgbClr val="FFC000"/>
                </a:solidFill>
              </a:rPr>
              <a:t>intra- articulaires</a:t>
            </a:r>
          </a:p>
          <a:p>
            <a:pPr>
              <a:buFont typeface="Wingdings" pitchFamily="2" charset="2"/>
              <a:buChar char="§"/>
            </a:pPr>
            <a:r>
              <a:rPr lang="fr-FR" sz="5100" dirty="0" smtClean="0"/>
              <a:t>Corticoïdes </a:t>
            </a:r>
          </a:p>
          <a:p>
            <a:pPr>
              <a:buFont typeface="Wingdings" pitchFamily="2" charset="2"/>
              <a:buChar char="§"/>
            </a:pPr>
            <a:r>
              <a:rPr lang="fr-FR" sz="5100" dirty="0" smtClean="0"/>
              <a:t>Acide hyaluronique</a:t>
            </a:r>
            <a:endParaRPr lang="fr-CA" sz="5100" dirty="0"/>
          </a:p>
          <a:p>
            <a:pPr marL="0" indent="0">
              <a:buNone/>
            </a:pPr>
            <a:r>
              <a:rPr lang="fr-CA" sz="5100" b="1" dirty="0">
                <a:solidFill>
                  <a:srgbClr val="FFC000"/>
                </a:solidFill>
              </a:rPr>
              <a:t>Traitements pharmacologiques </a:t>
            </a:r>
            <a:r>
              <a:rPr lang="fr-CA" sz="5100" b="1" dirty="0" smtClean="0">
                <a:solidFill>
                  <a:srgbClr val="FFC000"/>
                </a:solidFill>
              </a:rPr>
              <a:t>généraux</a:t>
            </a:r>
          </a:p>
          <a:p>
            <a:pPr>
              <a:buFont typeface="Wingdings" pitchFamily="2" charset="2"/>
              <a:buChar char="§"/>
            </a:pPr>
            <a:r>
              <a:rPr lang="fr-FR" sz="5100" dirty="0" smtClean="0"/>
              <a:t>Antalgiques palier 1 et AINS  </a:t>
            </a:r>
          </a:p>
          <a:p>
            <a:pPr>
              <a:buFont typeface="Wingdings" pitchFamily="2" charset="2"/>
              <a:buChar char="§"/>
            </a:pPr>
            <a:r>
              <a:rPr lang="fr-FR" sz="5100" dirty="0" smtClean="0"/>
              <a:t>Antalgiques palier 2 et 3</a:t>
            </a:r>
          </a:p>
          <a:p>
            <a:pPr>
              <a:buFont typeface="Wingdings" pitchFamily="2" charset="2"/>
              <a:buChar char="§"/>
            </a:pPr>
            <a:r>
              <a:rPr lang="fr-FR" sz="5100" dirty="0" smtClean="0"/>
              <a:t>AASAL</a:t>
            </a:r>
            <a:endParaRPr lang="fr-CA" sz="5100" dirty="0"/>
          </a:p>
          <a:p>
            <a:endParaRPr lang="fr-CA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4000" b="1" dirty="0" smtClean="0">
                <a:solidFill>
                  <a:srgbClr val="FFC000"/>
                </a:solidFill>
              </a:rPr>
              <a:t>Moyens pharmacologiques</a:t>
            </a:r>
            <a:endParaRPr lang="fr-CA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5100" b="1" dirty="0" smtClean="0">
                <a:solidFill>
                  <a:srgbClr val="FFC000"/>
                </a:solidFill>
              </a:rPr>
              <a:t>Recommandations</a:t>
            </a:r>
            <a:r>
              <a:rPr lang="fr-FR" sz="4200" b="1" dirty="0" smtClean="0">
                <a:solidFill>
                  <a:srgbClr val="FFC000"/>
                </a:solidFill>
              </a:rPr>
              <a:t>: FDA</a:t>
            </a:r>
          </a:p>
          <a:p>
            <a:pPr>
              <a:buFont typeface="Wingdings" pitchFamily="2" charset="2"/>
              <a:buChar char="§"/>
            </a:pPr>
            <a:r>
              <a:rPr lang="fr-FR" b="1" dirty="0" err="1" smtClean="0">
                <a:solidFill>
                  <a:schemeClr val="tx2"/>
                </a:solidFill>
              </a:rPr>
              <a:t>Ttt</a:t>
            </a:r>
            <a:r>
              <a:rPr lang="fr-FR" b="1" dirty="0" smtClean="0">
                <a:solidFill>
                  <a:schemeClr val="tx2"/>
                </a:solidFill>
              </a:rPr>
              <a:t> symptomatique de 1ere intention du fait de son efficacité pour des doses ne dépassant pas 4g/j.</a:t>
            </a:r>
          </a:p>
          <a:p>
            <a:pPr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C000"/>
                </a:solidFill>
              </a:rPr>
              <a:t>Effets adverses très graves : </a:t>
            </a:r>
            <a:r>
              <a:rPr lang="fr-FR" dirty="0" smtClean="0"/>
              <a:t>ulcération gastrique avec hémorragie, risque d’HTA pour des doses sup a 3g/j.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Elévation des transaminases.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Ne pas l’instaurer chez les patients présentant une atteinte hépatique , et éviter les fortes doses en cas d’IR.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6000" b="1" dirty="0" smtClean="0">
                <a:solidFill>
                  <a:srgbClr val="FFC000"/>
                </a:solidFill>
              </a:rPr>
              <a:t>Paracétamol</a:t>
            </a:r>
            <a:endParaRPr lang="fr-CA" sz="6000" b="1" dirty="0">
              <a:solidFill>
                <a:srgbClr val="FFC000"/>
              </a:solidFill>
            </a:endParaRPr>
          </a:p>
        </p:txBody>
      </p:sp>
      <p:pic>
        <p:nvPicPr>
          <p:cNvPr id="2050" name="Picture 2" descr="C:\Users\Boubakar\Desktop\EPU ARTHROSE CNOM  AOUT 2017\images traitement\antalgiqu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4883"/>
            <a:ext cx="891034" cy="119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18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12776"/>
            <a:ext cx="8579296" cy="49251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C000"/>
                </a:solidFill>
              </a:rPr>
              <a:t>Patients non soulagés par le paracétamol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Doses minimales pendant une courte durée, surtout poussée congestive.</a:t>
            </a:r>
          </a:p>
          <a:p>
            <a:pPr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C000"/>
                </a:solidFill>
              </a:rPr>
              <a:t>Surveillance : </a:t>
            </a:r>
            <a:r>
              <a:rPr lang="fr-FR" dirty="0" smtClean="0"/>
              <a:t>GI, rein, cœur + Vx</a:t>
            </a:r>
          </a:p>
          <a:p>
            <a:pPr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C000"/>
                </a:solidFill>
              </a:rPr>
              <a:t>Apres 65 ans</a:t>
            </a:r>
            <a:r>
              <a:rPr lang="fr-FR" dirty="0" smtClean="0"/>
              <a:t>:  Coxibs ou associer IPP.</a:t>
            </a:r>
          </a:p>
          <a:p>
            <a:pPr>
              <a:buFont typeface="Wingdings" pitchFamily="2" charset="2"/>
              <a:buChar char="§"/>
            </a:pPr>
            <a:r>
              <a:rPr lang="fr-FR" sz="4000" b="1" dirty="0" smtClean="0">
                <a:solidFill>
                  <a:srgbClr val="FFC000"/>
                </a:solidFill>
              </a:rPr>
              <a:t>ACR</a:t>
            </a:r>
            <a:r>
              <a:rPr lang="fr-FR" dirty="0" smtClean="0"/>
              <a:t>: après 75 ans éviter les AINS oraux et favoriser les AINS topiques , la duloxétine, le tramadol et les injections </a:t>
            </a:r>
            <a:r>
              <a:rPr lang="fr-FR" dirty="0" err="1" smtClean="0"/>
              <a:t>intra-articulaires</a:t>
            </a:r>
            <a:r>
              <a:rPr lang="fr-FR" dirty="0" smtClean="0"/>
              <a:t> d’AH.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FFC000"/>
                </a:solidFill>
              </a:rPr>
              <a:t>Anti Inflammatoires Non Stéroïdiens</a:t>
            </a:r>
            <a:endParaRPr lang="fr-CA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32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fr-FR" dirty="0" smtClean="0"/>
              <a:t>Médicaments considérés comme compléments alimentaires , Ils agissent sur la douleur de l’arthrose. 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Délai d’action de plusieurs semaines , mais un effet rémanent de un a deux mois après leurs arrêt.</a:t>
            </a:r>
          </a:p>
          <a:p>
            <a:pPr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C000"/>
                </a:solidFill>
              </a:rPr>
              <a:t>Bonne tolérance</a:t>
            </a:r>
            <a:endParaRPr lang="fr-FR" dirty="0" smtClean="0"/>
          </a:p>
          <a:p>
            <a:pPr>
              <a:buFont typeface="Wingdings" pitchFamily="2" charset="2"/>
              <a:buChar char="§"/>
            </a:pPr>
            <a:r>
              <a:rPr lang="fr-FR" sz="4000" b="1" dirty="0" smtClean="0">
                <a:solidFill>
                  <a:srgbClr val="FFC000"/>
                </a:solidFill>
              </a:rPr>
              <a:t>Effet structural possible,</a:t>
            </a:r>
          </a:p>
          <a:p>
            <a:pPr>
              <a:buFont typeface="Wingdings" pitchFamily="2" charset="2"/>
              <a:buChar char="§"/>
            </a:pPr>
            <a:r>
              <a:rPr lang="fr-FR" sz="4000" b="1" dirty="0" smtClean="0">
                <a:solidFill>
                  <a:srgbClr val="FFC000"/>
                </a:solidFill>
              </a:rPr>
              <a:t>AASAL</a:t>
            </a:r>
            <a:r>
              <a:rPr lang="fr-FR" dirty="0" smtClean="0"/>
              <a:t> : essais cliniques randomisés ont montré leur supériorité sur un  placebo.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>
                <a:solidFill>
                  <a:srgbClr val="FFC000"/>
                </a:solidFill>
              </a:rPr>
              <a:t>Anti Arthrosique symptomatique d’Action Lente (AASAL)</a:t>
            </a:r>
            <a:endParaRPr lang="fr-CA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43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435280" cy="49251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fr-FR" b="1" dirty="0" smtClean="0">
              <a:solidFill>
                <a:srgbClr val="FFC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Sulfate de chondroitine 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Sulfate de Glucosamine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Diachereine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Insaponifiable d’avocat et de soja</a:t>
            </a:r>
          </a:p>
          <a:p>
            <a:pPr>
              <a:buFont typeface="Wingdings" pitchFamily="2" charset="2"/>
              <a:buChar char="§"/>
            </a:pPr>
            <a:endParaRPr lang="fr-FR" b="1" dirty="0">
              <a:solidFill>
                <a:srgbClr val="FFC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C000"/>
                </a:solidFill>
              </a:rPr>
              <a:t>Disponibilité </a:t>
            </a:r>
            <a:r>
              <a:rPr lang="fr-FR" b="1" dirty="0">
                <a:solidFill>
                  <a:srgbClr val="FFC000"/>
                </a:solidFill>
              </a:rPr>
              <a:t>au Mali (AMM ???)</a:t>
            </a:r>
          </a:p>
          <a:p>
            <a:pPr>
              <a:buFont typeface="Wingdings" pitchFamily="2" charset="2"/>
              <a:buChar char="§"/>
            </a:pPr>
            <a:endParaRPr lang="fr-FR" dirty="0" smtClean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>
            <a:normAutofit/>
          </a:bodyPr>
          <a:lstStyle/>
          <a:p>
            <a:pPr algn="l"/>
            <a:r>
              <a:rPr lang="fr-FR" sz="5400" b="1" dirty="0" smtClean="0">
                <a:solidFill>
                  <a:srgbClr val="FFC000"/>
                </a:solidFill>
              </a:rPr>
              <a:t>AASAL</a:t>
            </a:r>
            <a:endParaRPr lang="fr-CA" sz="5400" b="1" dirty="0">
              <a:solidFill>
                <a:srgbClr val="FFC000"/>
              </a:solidFill>
            </a:endParaRPr>
          </a:p>
        </p:txBody>
      </p:sp>
      <p:pic>
        <p:nvPicPr>
          <p:cNvPr id="3074" name="Picture 2" descr="C:\Users\Boubakar\Desktop\EPU ARTHROSE CNOM  AOUT 2017\images traitement\anti-arthrosique-action-lente-asa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492896"/>
            <a:ext cx="27686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54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916832"/>
            <a:ext cx="8435280" cy="46371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sz="5100" b="1" dirty="0" smtClean="0">
                <a:solidFill>
                  <a:srgbClr val="FFC000"/>
                </a:solidFill>
              </a:rPr>
              <a:t>Recommandations</a:t>
            </a:r>
            <a:r>
              <a:rPr lang="fr-FR" sz="4200" b="1" dirty="0" smtClean="0">
                <a:solidFill>
                  <a:srgbClr val="FFC000"/>
                </a:solidFill>
              </a:rPr>
              <a:t>: OARSI, ACR,ESCEO 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>
                <a:solidFill>
                  <a:srgbClr val="FFC000"/>
                </a:solidFill>
              </a:rPr>
              <a:t>En cas de non réponse ou CI aux AINS</a:t>
            </a:r>
            <a:r>
              <a:rPr lang="fr-FR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Soulagent rapidement la douleur d’une poussée congestive avec épanchement , mais son effet s’estompe en quelques semaines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L’efficacité de </a:t>
            </a:r>
            <a:r>
              <a:rPr lang="fr-FR" b="1" dirty="0" smtClean="0">
                <a:solidFill>
                  <a:srgbClr val="FFC000"/>
                </a:solidFill>
              </a:rPr>
              <a:t>l’</a:t>
            </a:r>
            <a:r>
              <a:rPr lang="fr-FR" b="1" dirty="0" err="1" smtClean="0">
                <a:solidFill>
                  <a:srgbClr val="FFC000"/>
                </a:solidFill>
              </a:rPr>
              <a:t>hexacétonide</a:t>
            </a:r>
            <a:r>
              <a:rPr lang="fr-FR" b="1" dirty="0" smtClean="0">
                <a:solidFill>
                  <a:srgbClr val="FFC000"/>
                </a:solidFill>
              </a:rPr>
              <a:t> de triamcinolone </a:t>
            </a:r>
            <a:r>
              <a:rPr lang="fr-FR" dirty="0" smtClean="0"/>
              <a:t>donne </a:t>
            </a:r>
            <a:r>
              <a:rPr lang="fr-FR" b="1" dirty="0" smtClean="0">
                <a:solidFill>
                  <a:srgbClr val="FFC000"/>
                </a:solidFill>
              </a:rPr>
              <a:t>60%</a:t>
            </a:r>
            <a:r>
              <a:rPr lang="fr-FR" dirty="0" smtClean="0"/>
              <a:t> de répondeurs à 3 mois et encore 20% à 6 mois </a:t>
            </a:r>
          </a:p>
          <a:p>
            <a:pPr>
              <a:buFont typeface="Wingdings" pitchFamily="2" charset="2"/>
              <a:buChar char="§"/>
            </a:pPr>
            <a:r>
              <a:rPr lang="fr-FR" sz="2800" b="1" dirty="0" smtClean="0">
                <a:solidFill>
                  <a:srgbClr val="FF0000"/>
                </a:solidFill>
              </a:rPr>
              <a:t>Ne pas injecter plus de 2 -3 fois une même articulation la même année.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Geste ultrasonographique de préférence</a:t>
            </a:r>
            <a:endParaRPr lang="fr-CA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70984" cy="1143000"/>
          </a:xfrm>
        </p:spPr>
        <p:txBody>
          <a:bodyPr>
            <a:normAutofit/>
          </a:bodyPr>
          <a:lstStyle/>
          <a:p>
            <a:pPr algn="l"/>
            <a:r>
              <a:rPr lang="fr-FR" sz="4000" b="1" dirty="0" smtClean="0">
                <a:solidFill>
                  <a:srgbClr val="FFC000"/>
                </a:solidFill>
              </a:rPr>
              <a:t>Infiltrations cortisoniques </a:t>
            </a:r>
            <a:endParaRPr lang="fr-CA" sz="4000" b="1" dirty="0">
              <a:solidFill>
                <a:srgbClr val="FFC000"/>
              </a:solidFill>
            </a:endParaRPr>
          </a:p>
        </p:txBody>
      </p:sp>
      <p:pic>
        <p:nvPicPr>
          <p:cNvPr id="4098" name="Picture 2" descr="C:\Users\Boubakar\Desktop\EPU ARTHROSE CNOM  AOUT 2017\images traitement\infiltration-articula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583" y="332656"/>
            <a:ext cx="1080120" cy="144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64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5100" b="1" dirty="0" smtClean="0">
                <a:solidFill>
                  <a:srgbClr val="FFC000"/>
                </a:solidFill>
              </a:rPr>
              <a:t>Recommandations</a:t>
            </a:r>
            <a:r>
              <a:rPr lang="fr-FR" sz="4200" b="1" dirty="0" smtClean="0">
                <a:solidFill>
                  <a:srgbClr val="FFC000"/>
                </a:solidFill>
              </a:rPr>
              <a:t>: ESCEO 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Injection intra articulaire de l’A H.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Efficacité retardée /rapport CT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>
                <a:solidFill>
                  <a:srgbClr val="FFC000"/>
                </a:solidFill>
              </a:rPr>
              <a:t>Action durable 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>
                <a:solidFill>
                  <a:srgbClr val="FFC000"/>
                </a:solidFill>
              </a:rPr>
              <a:t>Gonarthrose symptomatique sans épanchement en cas de réponse inadéquate au </a:t>
            </a:r>
            <a:r>
              <a:rPr lang="fr-FR" dirty="0" err="1" smtClean="0">
                <a:solidFill>
                  <a:srgbClr val="FFC000"/>
                </a:solidFill>
              </a:rPr>
              <a:t>ttt</a:t>
            </a:r>
            <a:r>
              <a:rPr lang="fr-FR" dirty="0" smtClean="0">
                <a:solidFill>
                  <a:srgbClr val="FFC000"/>
                </a:solidFill>
              </a:rPr>
              <a:t> initial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Effets adverses: aggravation transitoire de la douleur avec épanchement.</a:t>
            </a:r>
            <a:endParaRPr lang="fr-CA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34880" cy="1143000"/>
          </a:xfrm>
        </p:spPr>
        <p:txBody>
          <a:bodyPr>
            <a:normAutofit/>
          </a:bodyPr>
          <a:lstStyle/>
          <a:p>
            <a:pPr algn="l"/>
            <a:r>
              <a:rPr lang="fr-FR" sz="4000" b="1" dirty="0" smtClean="0">
                <a:solidFill>
                  <a:srgbClr val="FFC000"/>
                </a:solidFill>
              </a:rPr>
              <a:t>Viscosuplémentation</a:t>
            </a:r>
            <a:endParaRPr lang="fr-CA" sz="4000" b="1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052736"/>
            <a:ext cx="1079500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819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1143000"/>
          </a:xfrm>
        </p:spPr>
        <p:txBody>
          <a:bodyPr>
            <a:normAutofit/>
          </a:bodyPr>
          <a:lstStyle/>
          <a:p>
            <a:pPr algn="l"/>
            <a:r>
              <a:rPr lang="fr-FR" sz="4000" b="1" dirty="0" smtClean="0">
                <a:solidFill>
                  <a:srgbClr val="FFC000"/>
                </a:solidFill>
              </a:rPr>
              <a:t>Chirurgie dans l’arthrose</a:t>
            </a:r>
            <a:endParaRPr lang="fr-CA" sz="4000" b="1" dirty="0">
              <a:solidFill>
                <a:srgbClr val="FFC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757118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b="1" dirty="0" smtClean="0">
                <a:solidFill>
                  <a:srgbClr val="FFC000"/>
                </a:solidFill>
              </a:rPr>
              <a:t>Indications</a:t>
            </a:r>
          </a:p>
          <a:p>
            <a:pPr lvl="1">
              <a:defRPr/>
            </a:pPr>
            <a:r>
              <a:rPr lang="fr-FR" dirty="0" smtClean="0">
                <a:solidFill>
                  <a:srgbClr val="FFC000"/>
                </a:solidFill>
              </a:rPr>
              <a:t>Arthrose érosive sévère</a:t>
            </a:r>
          </a:p>
          <a:p>
            <a:pPr lvl="1">
              <a:defRPr/>
            </a:pPr>
            <a:r>
              <a:rPr lang="fr-FR" dirty="0" smtClean="0">
                <a:solidFill>
                  <a:srgbClr val="FFC000"/>
                </a:solidFill>
              </a:rPr>
              <a:t>Echec du </a:t>
            </a:r>
            <a:r>
              <a:rPr lang="fr-FR" dirty="0" err="1" smtClean="0">
                <a:solidFill>
                  <a:srgbClr val="FFC000"/>
                </a:solidFill>
              </a:rPr>
              <a:t>ttt</a:t>
            </a:r>
            <a:r>
              <a:rPr lang="fr-FR" dirty="0" smtClean="0">
                <a:solidFill>
                  <a:srgbClr val="FFC000"/>
                </a:solidFill>
              </a:rPr>
              <a:t> </a:t>
            </a:r>
            <a:r>
              <a:rPr lang="fr-FR" dirty="0" smtClean="0">
                <a:solidFill>
                  <a:srgbClr val="FFC000"/>
                </a:solidFill>
              </a:rPr>
              <a:t>médical </a:t>
            </a:r>
            <a:r>
              <a:rPr lang="fr-FR" dirty="0" smtClean="0">
                <a:solidFill>
                  <a:srgbClr val="FFC000"/>
                </a:solidFill>
              </a:rPr>
              <a:t>bien conduit</a:t>
            </a:r>
          </a:p>
          <a:p>
            <a:pPr lvl="1">
              <a:defRPr/>
            </a:pPr>
            <a:r>
              <a:rPr lang="fr-FR" dirty="0" smtClean="0">
                <a:solidFill>
                  <a:srgbClr val="FFC000"/>
                </a:solidFill>
              </a:rPr>
              <a:t>Altération de la fonctionnalité (indices de </a:t>
            </a:r>
            <a:r>
              <a:rPr lang="fr-FR" dirty="0" err="1" smtClean="0">
                <a:solidFill>
                  <a:srgbClr val="FFC000"/>
                </a:solidFill>
              </a:rPr>
              <a:t>Lequesne</a:t>
            </a:r>
            <a:r>
              <a:rPr lang="fr-FR" dirty="0" smtClean="0">
                <a:solidFill>
                  <a:srgbClr val="FFC000"/>
                </a:solidFill>
              </a:rPr>
              <a:t>+++)</a:t>
            </a:r>
          </a:p>
          <a:p>
            <a:pPr>
              <a:defRPr/>
            </a:pPr>
            <a:r>
              <a:rPr lang="fr-FR" dirty="0" smtClean="0"/>
              <a:t>Préventif: correction </a:t>
            </a:r>
          </a:p>
          <a:p>
            <a:pPr>
              <a:defRPr/>
            </a:pPr>
            <a:r>
              <a:rPr lang="fr-FR" dirty="0" smtClean="0"/>
              <a:t>Palliatif: prothèse articulaire</a:t>
            </a:r>
          </a:p>
          <a:p>
            <a:pPr>
              <a:defRPr/>
            </a:pPr>
            <a:r>
              <a:rPr lang="fr-FR" dirty="0" smtClean="0"/>
              <a:t>Au Mali </a:t>
            </a:r>
            <a:r>
              <a:rPr lang="fr-FR" b="1" dirty="0" smtClean="0">
                <a:solidFill>
                  <a:srgbClr val="FFC000"/>
                </a:solidFill>
              </a:rPr>
              <a:t>PTH faisable</a:t>
            </a:r>
          </a:p>
        </p:txBody>
      </p:sp>
    </p:spTree>
    <p:extLst>
      <p:ext uri="{BB962C8B-B14F-4D97-AF65-F5344CB8AC3E}">
        <p14:creationId xmlns:p14="http://schemas.microsoft.com/office/powerpoint/2010/main" val="26027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3024336" cy="1470025"/>
          </a:xfrm>
        </p:spPr>
        <p:txBody>
          <a:bodyPr/>
          <a:lstStyle/>
          <a:p>
            <a:pPr algn="l"/>
            <a:r>
              <a:rPr lang="fr-FR" b="1" dirty="0" smtClean="0">
                <a:solidFill>
                  <a:srgbClr val="FFC000"/>
                </a:solidFill>
              </a:rPr>
              <a:t>Conclusion</a:t>
            </a:r>
            <a:r>
              <a:rPr lang="fr-FR" b="1" dirty="0" smtClean="0">
                <a:solidFill>
                  <a:schemeClr val="tx2"/>
                </a:solidFill>
              </a:rPr>
              <a:t> </a:t>
            </a:r>
            <a:endParaRPr lang="fr-CA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C:\Users\Boubakar\Desktop\Pfizer 2016\Arthrose Pfizer\la-physiopathologie-de-larthrose-15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6" t="15713" r="10464" b="32807"/>
          <a:stretch/>
        </p:blipFill>
        <p:spPr bwMode="auto">
          <a:xfrm>
            <a:off x="611559" y="1864659"/>
            <a:ext cx="7776865" cy="382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6372200" y="5062781"/>
            <a:ext cx="2016224" cy="7277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1991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372200" y="5062781"/>
            <a:ext cx="2016224" cy="7277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  <p:sp>
        <p:nvSpPr>
          <p:cNvPr id="6" name="Rectangle 5"/>
          <p:cNvSpPr/>
          <p:nvPr/>
        </p:nvSpPr>
        <p:spPr>
          <a:xfrm>
            <a:off x="395536" y="1772816"/>
            <a:ext cx="82089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6600" b="1" dirty="0" smtClean="0">
                <a:solidFill>
                  <a:srgbClr val="FFC000"/>
                </a:solidFill>
              </a:rPr>
              <a:t>Pharmacien d’officine: </a:t>
            </a:r>
          </a:p>
          <a:p>
            <a:r>
              <a:rPr lang="fr-CA" sz="6600" b="1" dirty="0" smtClean="0">
                <a:solidFill>
                  <a:srgbClr val="FFC000"/>
                </a:solidFill>
              </a:rPr>
              <a:t>quel rôle ?</a:t>
            </a:r>
            <a:endParaRPr lang="fr-CA" sz="6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85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372200" y="5062781"/>
            <a:ext cx="2016224" cy="7277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  <p:sp>
        <p:nvSpPr>
          <p:cNvPr id="5" name="Rectangle 4"/>
          <p:cNvSpPr/>
          <p:nvPr/>
        </p:nvSpPr>
        <p:spPr>
          <a:xfrm>
            <a:off x="403792" y="1988840"/>
            <a:ext cx="8153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b="1" dirty="0" smtClean="0"/>
              <a:t>Les </a:t>
            </a:r>
            <a:r>
              <a:rPr lang="fr-FR" sz="2800" b="1" dirty="0"/>
              <a:t>solutions face à </a:t>
            </a:r>
            <a:r>
              <a:rPr lang="fr-FR" sz="2800" b="1" dirty="0" smtClean="0"/>
              <a:t>l’inobservance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b="1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b="1" dirty="0" smtClean="0"/>
              <a:t>La </a:t>
            </a:r>
            <a:r>
              <a:rPr lang="fr-FR" sz="2800" b="1" dirty="0"/>
              <a:t>collaboration entre professionnels de </a:t>
            </a:r>
            <a:r>
              <a:rPr lang="fr-FR" sz="2800" b="1" dirty="0" smtClean="0"/>
              <a:t>santé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b="1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b="1" dirty="0" smtClean="0"/>
              <a:t>L’éducation </a:t>
            </a:r>
            <a:r>
              <a:rPr lang="fr-FR" sz="2800" b="1" dirty="0"/>
              <a:t>et l’information du </a:t>
            </a:r>
            <a:r>
              <a:rPr lang="fr-FR" sz="2800" b="1" dirty="0" smtClean="0"/>
              <a:t>patient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b="1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b="1" dirty="0" smtClean="0"/>
              <a:t>Les </a:t>
            </a:r>
            <a:r>
              <a:rPr lang="fr-FR" sz="2800" b="1" dirty="0"/>
              <a:t>conseils pratiques pour une meilleure observance</a:t>
            </a:r>
            <a:endParaRPr lang="fr-CA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78640" y="476672"/>
            <a:ext cx="83867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3600" b="1" dirty="0">
                <a:solidFill>
                  <a:srgbClr val="FFC000"/>
                </a:solidFill>
              </a:rPr>
              <a:t>Compliance thérapeutique : enjeux majeur</a:t>
            </a:r>
          </a:p>
        </p:txBody>
      </p:sp>
    </p:spTree>
    <p:extLst>
      <p:ext uri="{BB962C8B-B14F-4D97-AF65-F5344CB8AC3E}">
        <p14:creationId xmlns:p14="http://schemas.microsoft.com/office/powerpoint/2010/main" val="39994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5326" y="2276872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CA" sz="2400" b="1" dirty="0"/>
              <a:t>Lutter contre </a:t>
            </a:r>
            <a:r>
              <a:rPr lang="fr-CA" sz="2400" b="1" dirty="0" smtClean="0"/>
              <a:t>l’obésité</a:t>
            </a:r>
          </a:p>
          <a:p>
            <a:pPr marL="342900" indent="-342900">
              <a:buFont typeface="Wingdings" pitchFamily="2" charset="2"/>
              <a:buChar char="§"/>
            </a:pPr>
            <a:endParaRPr lang="fr-CA" sz="2400" b="1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b="1" dirty="0" smtClean="0"/>
              <a:t>Promotion </a:t>
            </a:r>
            <a:r>
              <a:rPr lang="fr-FR" sz="2400" b="1" dirty="0"/>
              <a:t>de l’activité </a:t>
            </a:r>
            <a:r>
              <a:rPr lang="fr-FR" sz="2400" b="1" dirty="0" smtClean="0"/>
              <a:t>physique</a:t>
            </a:r>
            <a:endParaRPr lang="fr-FR" sz="2400" b="1" dirty="0"/>
          </a:p>
          <a:p>
            <a:pPr marL="342900" indent="-342900">
              <a:buFont typeface="Wingdings" pitchFamily="2" charset="2"/>
              <a:buChar char="§"/>
            </a:pPr>
            <a:endParaRPr lang="fr-FR" sz="2400" b="1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b="1" dirty="0" smtClean="0"/>
              <a:t> </a:t>
            </a:r>
            <a:r>
              <a:rPr lang="fr-FR" sz="2400" b="1" dirty="0"/>
              <a:t>Les outils disponibles dans la promotion de l’activité physique</a:t>
            </a:r>
            <a:endParaRPr lang="fr-CA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475117" y="476672"/>
            <a:ext cx="81293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C000"/>
                </a:solidFill>
              </a:rPr>
              <a:t>Prévention: éviter la survenue d’arthrose ou son aggravation</a:t>
            </a:r>
            <a:endParaRPr lang="fr-CA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82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Adapter le mode de vie du patient face à sa pathologie</a:t>
            </a:r>
            <a:endParaRPr lang="fr-CA" sz="2400" dirty="0">
              <a:solidFill>
                <a:srgbClr val="FFC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1556792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/>
              <a:t>Les astuces pour aménager son </a:t>
            </a:r>
            <a:r>
              <a:rPr lang="fr-FR" sz="2800" dirty="0" smtClean="0"/>
              <a:t>environnement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Tout </a:t>
            </a:r>
            <a:r>
              <a:rPr lang="fr-FR" sz="2800" dirty="0"/>
              <a:t>pour la </a:t>
            </a:r>
            <a:r>
              <a:rPr lang="fr-FR" sz="2800" dirty="0" smtClean="0"/>
              <a:t>chambre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Tout </a:t>
            </a:r>
            <a:r>
              <a:rPr lang="fr-FR" sz="2800" dirty="0"/>
              <a:t>pour la </a:t>
            </a:r>
            <a:r>
              <a:rPr lang="fr-FR" sz="2800" dirty="0" smtClean="0"/>
              <a:t>cuisine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CA" sz="2800" dirty="0" smtClean="0"/>
              <a:t>Tout pour </a:t>
            </a:r>
            <a:r>
              <a:rPr lang="fr-FR" sz="2800" dirty="0" smtClean="0"/>
              <a:t>les sanitaires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Hygiène </a:t>
            </a:r>
            <a:r>
              <a:rPr lang="fr-FR" sz="2800" dirty="0"/>
              <a:t>de vie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346434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Boubakar\Desktop\Pfizer 2016\Arthrose Pfizer\la-physiopathologie-de-larthrose-15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6" t="15713" r="10464" b="32807"/>
          <a:stretch/>
        </p:blipFill>
        <p:spPr bwMode="auto">
          <a:xfrm>
            <a:off x="695894" y="1730673"/>
            <a:ext cx="7776865" cy="382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6372199" y="5062780"/>
            <a:ext cx="2112885" cy="6704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683568" y="260648"/>
            <a:ext cx="626469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smtClean="0">
                <a:solidFill>
                  <a:srgbClr val="FFC000"/>
                </a:solidFill>
              </a:rPr>
              <a:t>Take Home message</a:t>
            </a:r>
            <a:r>
              <a:rPr lang="fr-FR" b="1" smtClean="0">
                <a:solidFill>
                  <a:schemeClr val="tx2"/>
                </a:solidFill>
              </a:rPr>
              <a:t> </a:t>
            </a:r>
            <a:endParaRPr lang="fr-CA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61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2261939"/>
            <a:ext cx="3312368" cy="1470025"/>
          </a:xfrm>
        </p:spPr>
        <p:txBody>
          <a:bodyPr>
            <a:normAutofit/>
          </a:bodyPr>
          <a:lstStyle/>
          <a:p>
            <a:r>
              <a:rPr lang="fr-FR" sz="7200" dirty="0" smtClean="0">
                <a:solidFill>
                  <a:srgbClr val="FFC000"/>
                </a:solidFill>
              </a:rPr>
              <a:t>Merci </a:t>
            </a:r>
            <a:endParaRPr lang="fr-CA" sz="7200" dirty="0">
              <a:solidFill>
                <a:srgbClr val="FFC000"/>
              </a:solidFill>
            </a:endParaRPr>
          </a:p>
        </p:txBody>
      </p:sp>
      <p:pic>
        <p:nvPicPr>
          <p:cNvPr id="2051" name="Picture 3" descr="C:\Users\Boubakar\Desktop\EPU ARTHROSE CNOM  AOUT 2017\images traitement\m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334" y="1124744"/>
            <a:ext cx="441009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85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91580" y="116632"/>
            <a:ext cx="7488832" cy="1008112"/>
          </a:xfrm>
        </p:spPr>
        <p:txBody>
          <a:bodyPr>
            <a:normAutofit fontScale="90000"/>
          </a:bodyPr>
          <a:lstStyle/>
          <a:p>
            <a:r>
              <a:rPr lang="fr-FR" sz="7200" smtClean="0">
                <a:solidFill>
                  <a:srgbClr val="FFC000"/>
                </a:solidFill>
              </a:rPr>
              <a:t>Dr Boureima KODIO </a:t>
            </a:r>
            <a:endParaRPr lang="fr-CA" sz="7200" dirty="0">
              <a:solidFill>
                <a:srgbClr val="FFC000"/>
              </a:solidFill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345"/>
              </p:ext>
            </p:extLst>
          </p:nvPr>
        </p:nvGraphicFramePr>
        <p:xfrm>
          <a:off x="1187624" y="980728"/>
          <a:ext cx="6624736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16"/>
                <a:gridCol w="1339834"/>
                <a:gridCol w="3349586"/>
              </a:tblGrid>
              <a:tr h="0">
                <a:tc gridSpan="2">
                  <a:txBody>
                    <a:bodyPr/>
                    <a:lstStyle/>
                    <a:p>
                      <a:r>
                        <a:rPr lang="fr-FR" dirty="0" smtClean="0"/>
                        <a:t>Jours                          Heures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Etablissements</a:t>
                      </a:r>
                      <a:endParaRPr lang="fr-FR" dirty="0"/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Lundi</a:t>
                      </a:r>
                      <a:endParaRPr lang="fr-FR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16H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Clinque la Pitié</a:t>
                      </a:r>
                      <a:endParaRPr lang="fr-FR" sz="2000" dirty="0"/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Mardi</a:t>
                      </a:r>
                      <a:endParaRPr lang="fr-FR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09H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Polyclinique Pasteur</a:t>
                      </a:r>
                      <a:endParaRPr lang="fr-FR" sz="2000" dirty="0"/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16H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Polyclinique </a:t>
                      </a:r>
                      <a:r>
                        <a:rPr lang="fr-FR" sz="2000" dirty="0" err="1" smtClean="0"/>
                        <a:t>Guindo</a:t>
                      </a:r>
                      <a:endParaRPr lang="fr-FR" sz="2000" dirty="0"/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Mercredi</a:t>
                      </a:r>
                      <a:endParaRPr lang="fr-FR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09H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Groupe Médical de Bamako</a:t>
                      </a:r>
                      <a:endParaRPr lang="fr-FR" sz="2000" dirty="0"/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14H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Polyclinique Mohamed 5</a:t>
                      </a:r>
                      <a:endParaRPr lang="fr-FR" sz="2000" dirty="0"/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jeudi</a:t>
                      </a:r>
                      <a:endParaRPr lang="fr-FR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09H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Polyclinique Pasteur</a:t>
                      </a:r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16H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Polyclinique </a:t>
                      </a:r>
                      <a:r>
                        <a:rPr lang="fr-FR" sz="2000" dirty="0" err="1" smtClean="0"/>
                        <a:t>Guindo</a:t>
                      </a:r>
                      <a:endParaRPr lang="fr-FR" sz="2000" dirty="0" smtClean="0"/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vendredi</a:t>
                      </a:r>
                      <a:endParaRPr lang="fr-FR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15H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Clinque la Pitié</a:t>
                      </a:r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Samedi</a:t>
                      </a:r>
                      <a:r>
                        <a:rPr lang="fr-FR" sz="2000" baseline="0" dirty="0" smtClean="0"/>
                        <a:t> </a:t>
                      </a:r>
                      <a:endParaRPr lang="fr-FR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09H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Groupe Médical de Bamako</a:t>
                      </a:r>
                    </a:p>
                  </a:txBody>
                  <a:tcPr/>
                </a:tc>
              </a:tr>
              <a:tr h="365335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16H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Polyclinique </a:t>
                      </a:r>
                      <a:r>
                        <a:rPr lang="fr-FR" sz="2000" dirty="0" err="1" smtClean="0"/>
                        <a:t>Guindo</a:t>
                      </a:r>
                      <a:endParaRPr lang="fr-FR" sz="2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1787906200"/>
              </p:ext>
            </p:extLst>
          </p:nvPr>
        </p:nvGraphicFramePr>
        <p:xfrm>
          <a:off x="1305621" y="5462254"/>
          <a:ext cx="2834331" cy="1045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264465752"/>
              </p:ext>
            </p:extLst>
          </p:nvPr>
        </p:nvGraphicFramePr>
        <p:xfrm>
          <a:off x="5997039" y="5510137"/>
          <a:ext cx="1610195" cy="1045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3426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1409</Words>
  <Application>Microsoft Macintosh PowerPoint</Application>
  <PresentationFormat>Présentation à l'écran (4:3)</PresentationFormat>
  <Paragraphs>329</Paragraphs>
  <Slides>37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6" baseType="lpstr">
      <vt:lpstr>Calibri</vt:lpstr>
      <vt:lpstr>Comic Sans MS</vt:lpstr>
      <vt:lpstr>Courier New</vt:lpstr>
      <vt:lpstr>Symbol</vt:lpstr>
      <vt:lpstr>Tahoma</vt:lpstr>
      <vt:lpstr>Webdings</vt:lpstr>
      <vt:lpstr>Wingdings</vt:lpstr>
      <vt:lpstr>Arial</vt:lpstr>
      <vt:lpstr>Thème Office</vt:lpstr>
      <vt:lpstr>Bienvenue</vt:lpstr>
      <vt:lpstr>Présentation PowerPoint</vt:lpstr>
      <vt:lpstr>I. Introduction.</vt:lpstr>
      <vt:lpstr>Présentation PowerPoint</vt:lpstr>
      <vt:lpstr>II. Définition :</vt:lpstr>
      <vt:lpstr>Présentation PowerPoint</vt:lpstr>
      <vt:lpstr>III. ETIOPATHOGENIE</vt:lpstr>
      <vt:lpstr>IV. FREQUENCE ET TOPOGRAPHIE</vt:lpstr>
      <vt:lpstr>V. Facteurs De Risque (FDR)</vt:lpstr>
      <vt:lpstr>Présentation PowerPoint</vt:lpstr>
      <vt:lpstr>Présentation PowerPoint</vt:lpstr>
      <vt:lpstr>Présentation PowerPoint</vt:lpstr>
      <vt:lpstr>VI.SIGNES CLINIQUES</vt:lpstr>
      <vt:lpstr>VI. RADIOGRAPHIE STANDARD</vt:lpstr>
      <vt:lpstr>VI. EXAMENS COMPLEMENTAIRES</vt:lpstr>
      <vt:lpstr> VI. EVOLUTION </vt:lpstr>
      <vt:lpstr>Présentation PowerPoint</vt:lpstr>
      <vt:lpstr>Présentation PowerPoint</vt:lpstr>
      <vt:lpstr>Présentation PowerPoint</vt:lpstr>
      <vt:lpstr>Hiérarchisations des moyens thérapeutiques</vt:lpstr>
      <vt:lpstr>Moyens non pharmacologiques</vt:lpstr>
      <vt:lpstr>Moyens pharmacologiques</vt:lpstr>
      <vt:lpstr>Paracétamol</vt:lpstr>
      <vt:lpstr>Anti Inflammatoires Non Stéroïdiens</vt:lpstr>
      <vt:lpstr>Anti Arthrosique symptomatique d’Action Lente (AASAL)</vt:lpstr>
      <vt:lpstr>AASAL</vt:lpstr>
      <vt:lpstr>Infiltrations cortisoniques </vt:lpstr>
      <vt:lpstr>Viscosuplémentation</vt:lpstr>
      <vt:lpstr>Chirurgie dans l’arthrose</vt:lpstr>
      <vt:lpstr>Conclusion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</vt:lpstr>
      <vt:lpstr>Dr Boureima KODIO 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Boubakar</dc:creator>
  <cp:lastModifiedBy>Utilisateur de Microsoft Office</cp:lastModifiedBy>
  <cp:revision>85</cp:revision>
  <dcterms:created xsi:type="dcterms:W3CDTF">2017-08-02T23:30:45Z</dcterms:created>
  <dcterms:modified xsi:type="dcterms:W3CDTF">2018-01-18T09:27:03Z</dcterms:modified>
</cp:coreProperties>
</file>