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0"/>
  </p:notesMasterIdLst>
  <p:sldIdLst>
    <p:sldId id="256" r:id="rId2"/>
    <p:sldId id="257" r:id="rId3"/>
    <p:sldId id="263" r:id="rId4"/>
    <p:sldId id="259" r:id="rId5"/>
    <p:sldId id="261" r:id="rId6"/>
    <p:sldId id="262" r:id="rId7"/>
    <p:sldId id="264" r:id="rId8"/>
    <p:sldId id="268" r:id="rId9"/>
    <p:sldId id="327" r:id="rId10"/>
    <p:sldId id="328" r:id="rId11"/>
    <p:sldId id="271" r:id="rId12"/>
    <p:sldId id="272" r:id="rId13"/>
    <p:sldId id="273" r:id="rId14"/>
    <p:sldId id="274" r:id="rId15"/>
    <p:sldId id="275" r:id="rId16"/>
    <p:sldId id="276" r:id="rId17"/>
    <p:sldId id="325" r:id="rId18"/>
    <p:sldId id="331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5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310" r:id="rId38"/>
    <p:sldId id="307" r:id="rId39"/>
    <p:sldId id="308" r:id="rId40"/>
    <p:sldId id="330" r:id="rId41"/>
    <p:sldId id="309" r:id="rId42"/>
    <p:sldId id="297" r:id="rId43"/>
    <p:sldId id="298" r:id="rId44"/>
    <p:sldId id="311" r:id="rId45"/>
    <p:sldId id="321" r:id="rId46"/>
    <p:sldId id="322" r:id="rId47"/>
    <p:sldId id="323" r:id="rId48"/>
    <p:sldId id="324" r:id="rId49"/>
    <p:sldId id="303" r:id="rId50"/>
    <p:sldId id="304" r:id="rId51"/>
    <p:sldId id="305" r:id="rId52"/>
    <p:sldId id="312" r:id="rId53"/>
    <p:sldId id="313" r:id="rId54"/>
    <p:sldId id="314" r:id="rId55"/>
    <p:sldId id="317" r:id="rId56"/>
    <p:sldId id="315" r:id="rId57"/>
    <p:sldId id="316" r:id="rId58"/>
    <p:sldId id="318" r:id="rId5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3B9AA-8C8D-49BD-B3F3-6C7AF3CFAA48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579AB-45BA-4FEC-9A56-C31799A772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409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579AB-45BA-4FEC-9A56-C31799A7722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646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66BE80C-7AA4-43EE-A66E-CD85B9BDAFCD}" type="datetimeFigureOut">
              <a:rPr lang="fr-FR" smtClean="0"/>
              <a:t>18/01/2018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3989ED4-05C9-4E02-B46E-11E344F47041}" type="slidenum">
              <a:rPr lang="fr-FR" smtClean="0"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MALADIE ULCEREUSE GASTRO-DUODENALE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Dr HOUROUMA SOW EPOUSE COULIBALY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600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1. Généralités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fr-FR" dirty="0"/>
              <a:t>1.1. Définition 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fr-FR" dirty="0"/>
              <a:t>     1.2. Intérêt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fr-FR" dirty="0"/>
              <a:t>     1.3. Physiopathologie 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fr-FR" dirty="0"/>
              <a:t>     1.4.. Anatomie pathologique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fr-FR" dirty="0"/>
              <a:t>2. Signes 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fr-FR" dirty="0"/>
              <a:t>3. Diagnostic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fr-FR" dirty="0"/>
              <a:t>4. Traitement 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fr-FR" dirty="0"/>
              <a:t>     Conclusion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242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85786" y="285728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GENERALITES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928670"/>
            <a:ext cx="8429652" cy="4638692"/>
          </a:xfrm>
        </p:spPr>
        <p:txBody>
          <a:bodyPr/>
          <a:lstStyle/>
          <a:p>
            <a:pPr algn="l"/>
            <a:r>
              <a:rPr lang="fr-FR" b="1" dirty="0" smtClean="0"/>
              <a:t>1.1. </a:t>
            </a:r>
            <a:r>
              <a:rPr lang="fr-FR" b="1" u="sng" dirty="0" smtClean="0"/>
              <a:t>Définition</a:t>
            </a:r>
          </a:p>
          <a:p>
            <a:pPr algn="l"/>
            <a:r>
              <a:rPr lang="fr-FR" dirty="0" smtClean="0"/>
              <a:t>Le MUGD est une affection </a:t>
            </a:r>
            <a:r>
              <a:rPr lang="fr-FR" b="1" dirty="0" smtClean="0"/>
              <a:t>chronique</a:t>
            </a:r>
            <a:r>
              <a:rPr lang="fr-FR" dirty="0" smtClean="0"/>
              <a:t> </a:t>
            </a:r>
            <a:r>
              <a:rPr lang="fr-FR" b="1" dirty="0" smtClean="0"/>
              <a:t>multifactorielle</a:t>
            </a:r>
            <a:r>
              <a:rPr lang="fr-FR" dirty="0" smtClean="0"/>
              <a:t> évoluant spontanément par </a:t>
            </a:r>
            <a:r>
              <a:rPr lang="fr-FR" b="1" dirty="0" smtClean="0"/>
              <a:t>poussées</a:t>
            </a:r>
            <a:r>
              <a:rPr lang="fr-FR" dirty="0" smtClean="0"/>
              <a:t>, caractérisée par la présence d’une perte de substance amputant la muqueuse, la sous-muqueuse et la musculeuse et limitée en profondeur par une réaction </a:t>
            </a:r>
            <a:r>
              <a:rPr lang="fr-FR" dirty="0" err="1" smtClean="0"/>
              <a:t>scléro</a:t>
            </a:r>
            <a:r>
              <a:rPr lang="fr-FR" dirty="0" smtClean="0"/>
              <a:t>-inflammatoire.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45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ell User 1\Bureau\Numériser0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6057" y="-24"/>
            <a:ext cx="9190057" cy="6786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394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857224" y="285728"/>
            <a:ext cx="7772400" cy="957268"/>
          </a:xfrm>
        </p:spPr>
        <p:txBody>
          <a:bodyPr>
            <a:norm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GENERALITES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1285860"/>
            <a:ext cx="8572560" cy="4857784"/>
          </a:xfrm>
        </p:spPr>
        <p:txBody>
          <a:bodyPr/>
          <a:lstStyle/>
          <a:p>
            <a:pPr algn="l"/>
            <a:r>
              <a:rPr lang="fr-FR" b="1" dirty="0" smtClean="0"/>
              <a:t>1.2. </a:t>
            </a:r>
            <a:r>
              <a:rPr lang="fr-FR" b="1" u="sng" dirty="0" smtClean="0"/>
              <a:t>Intérêt</a:t>
            </a:r>
          </a:p>
          <a:p>
            <a:pPr algn="l">
              <a:buFontTx/>
              <a:buChar char="-"/>
            </a:pPr>
            <a:r>
              <a:rPr lang="fr-FR" dirty="0" smtClean="0"/>
              <a:t>Fréquence : 2% de la population générale(UG) et 7% (UD). </a:t>
            </a:r>
          </a:p>
          <a:p>
            <a:pPr algn="l">
              <a:buFontTx/>
              <a:buChar char="-"/>
            </a:pPr>
            <a:r>
              <a:rPr lang="fr-FR" dirty="0" smtClean="0"/>
              <a:t>Service: 5,1% de l’ensemble des endoscopies digestives en 2012.</a:t>
            </a:r>
          </a:p>
          <a:p>
            <a:pPr algn="l">
              <a:buFontTx/>
              <a:buChar char="-"/>
            </a:pPr>
            <a:r>
              <a:rPr lang="fr-FR" dirty="0" smtClean="0"/>
              <a:t>Gravité : complications, cancérisation (UG)</a:t>
            </a:r>
          </a:p>
          <a:p>
            <a:pPr algn="l">
              <a:buFontTx/>
              <a:buChar char="-"/>
            </a:pPr>
            <a:r>
              <a:rPr lang="fr-FR" dirty="0"/>
              <a:t> </a:t>
            </a:r>
            <a:r>
              <a:rPr lang="fr-FR" dirty="0" smtClean="0"/>
              <a:t>Traitement : IPP, éradication </a:t>
            </a:r>
            <a:r>
              <a:rPr lang="fr-FR" i="1" dirty="0" err="1" smtClean="0"/>
              <a:t>Hp</a:t>
            </a:r>
            <a:r>
              <a:rPr lang="fr-FR" dirty="0" smtClean="0"/>
              <a:t> (taux de récidive &lt; 6% en 2 ans vs 65% en l’absence d’éradication)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40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857224" y="214290"/>
            <a:ext cx="7772400" cy="957268"/>
          </a:xfrm>
        </p:spPr>
        <p:txBody>
          <a:bodyPr>
            <a:norm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GENERALITES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1142984"/>
            <a:ext cx="8501122" cy="5357850"/>
          </a:xfrm>
        </p:spPr>
        <p:txBody>
          <a:bodyPr>
            <a:normAutofit/>
          </a:bodyPr>
          <a:lstStyle/>
          <a:p>
            <a:pPr algn="l"/>
            <a:r>
              <a:rPr lang="fr-FR" b="1" dirty="0" smtClean="0"/>
              <a:t>1.3. </a:t>
            </a:r>
            <a:r>
              <a:rPr lang="fr-FR" b="1" u="sng" dirty="0" smtClean="0"/>
              <a:t>Physiopathologie</a:t>
            </a:r>
          </a:p>
          <a:p>
            <a:pPr algn="l">
              <a:buFontTx/>
              <a:buChar char="-"/>
            </a:pPr>
            <a:r>
              <a:rPr lang="fr-FR" dirty="0" smtClean="0"/>
              <a:t>Déséquilibre en un point précis de la muqueuse entre des </a:t>
            </a:r>
            <a:r>
              <a:rPr lang="fr-FR" b="1" dirty="0" smtClean="0"/>
              <a:t>facteurs d’agression </a:t>
            </a:r>
            <a:r>
              <a:rPr lang="fr-FR" dirty="0" smtClean="0"/>
              <a:t>(secrétions </a:t>
            </a:r>
            <a:r>
              <a:rPr lang="fr-FR" dirty="0" err="1" smtClean="0"/>
              <a:t>chlorhydropeptidiques</a:t>
            </a:r>
            <a:r>
              <a:rPr lang="fr-FR" dirty="0" smtClean="0"/>
              <a:t>) </a:t>
            </a:r>
          </a:p>
          <a:p>
            <a:pPr algn="l"/>
            <a:r>
              <a:rPr lang="fr-FR" dirty="0" smtClean="0"/>
              <a:t>et des </a:t>
            </a:r>
            <a:r>
              <a:rPr lang="fr-FR" b="1" dirty="0" smtClean="0"/>
              <a:t>facteurs de défense </a:t>
            </a:r>
            <a:r>
              <a:rPr lang="fr-FR" dirty="0" smtClean="0"/>
              <a:t>(mucus, épithélium de surface, vascularisation muqueuse, faculté de la muqueuse à s’opposer à la rétrodiffusion des ions H+ et prostaglandines).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77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814392"/>
          </a:xfrm>
        </p:spPr>
        <p:txBody>
          <a:bodyPr>
            <a:norm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GENERALITES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1285860"/>
            <a:ext cx="8486812" cy="4281502"/>
          </a:xfrm>
        </p:spPr>
        <p:txBody>
          <a:bodyPr>
            <a:normAutofit/>
          </a:bodyPr>
          <a:lstStyle/>
          <a:p>
            <a:pPr algn="l"/>
            <a:r>
              <a:rPr lang="fr-FR" b="1" dirty="0" smtClean="0"/>
              <a:t>1.3. </a:t>
            </a:r>
            <a:r>
              <a:rPr lang="fr-FR" b="1" u="sng" dirty="0" smtClean="0"/>
              <a:t>Physiopathologie</a:t>
            </a:r>
            <a:endParaRPr lang="fr-FR" dirty="0" smtClean="0"/>
          </a:p>
          <a:p>
            <a:pPr algn="l"/>
            <a:r>
              <a:rPr lang="fr-FR" dirty="0" smtClean="0"/>
              <a:t>Dans l’UG : altération du système de défense pariétal </a:t>
            </a:r>
          </a:p>
          <a:p>
            <a:pPr algn="l"/>
            <a:r>
              <a:rPr lang="fr-FR" dirty="0" smtClean="0"/>
              <a:t>Dans l’UD : facteurs d’agression prédominent </a:t>
            </a:r>
          </a:p>
          <a:p>
            <a:pPr algn="l"/>
            <a:endParaRPr lang="fr-FR" dirty="0" smtClean="0"/>
          </a:p>
          <a:p>
            <a:pPr algn="l">
              <a:buFontTx/>
              <a:buChar char="-"/>
            </a:pPr>
            <a:r>
              <a:rPr lang="fr-FR" dirty="0" smtClean="0"/>
              <a:t>Plusieurs facteurs sont susceptibles de rompre l’équilibre agression /défense:</a:t>
            </a:r>
          </a:p>
          <a:p>
            <a:pPr algn="l"/>
            <a:endParaRPr lang="fr-FR" dirty="0" smtClean="0"/>
          </a:p>
          <a:p>
            <a:pPr algn="l"/>
            <a:r>
              <a:rPr lang="fr-FR" dirty="0" smtClean="0"/>
              <a:t>* </a:t>
            </a:r>
            <a:r>
              <a:rPr lang="fr-FR" i="1" dirty="0" err="1" smtClean="0"/>
              <a:t>Hp</a:t>
            </a:r>
            <a:r>
              <a:rPr lang="fr-FR" dirty="0" smtClean="0"/>
              <a:t> : sa découverte en 1983 par Warren et Marshal a apporté un nouvel éclairage à la physiopathologie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944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857224" y="142860"/>
            <a:ext cx="7772400" cy="1084261"/>
          </a:xfrm>
        </p:spPr>
        <p:txBody>
          <a:bodyPr>
            <a:norm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GENERALITES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4" y="1214422"/>
            <a:ext cx="8715436" cy="5429288"/>
          </a:xfrm>
        </p:spPr>
        <p:txBody>
          <a:bodyPr>
            <a:normAutofit lnSpcReduction="10000"/>
          </a:bodyPr>
          <a:lstStyle/>
          <a:p>
            <a:pPr algn="l"/>
            <a:r>
              <a:rPr lang="fr-FR" b="1" dirty="0" smtClean="0"/>
              <a:t>1.3. </a:t>
            </a:r>
            <a:r>
              <a:rPr lang="fr-FR" b="1" u="sng" dirty="0" smtClean="0"/>
              <a:t>Physiopathologie</a:t>
            </a:r>
            <a:endParaRPr lang="fr-FR" dirty="0" smtClean="0"/>
          </a:p>
          <a:p>
            <a:pPr algn="l"/>
            <a:r>
              <a:rPr lang="fr-FR" dirty="0" smtClean="0"/>
              <a:t>* Aspirine et AINS : inhibition de la </a:t>
            </a:r>
            <a:r>
              <a:rPr lang="fr-FR" dirty="0" err="1" smtClean="0"/>
              <a:t>cyclo</a:t>
            </a:r>
            <a:r>
              <a:rPr lang="fr-FR" dirty="0" smtClean="0"/>
              <a:t>-  </a:t>
            </a:r>
          </a:p>
          <a:p>
            <a:pPr algn="l"/>
            <a:r>
              <a:rPr lang="fr-FR" dirty="0" smtClean="0"/>
              <a:t>  </a:t>
            </a:r>
            <a:r>
              <a:rPr lang="fr-FR" dirty="0" err="1" smtClean="0"/>
              <a:t>oxygiénase</a:t>
            </a:r>
            <a:r>
              <a:rPr lang="fr-FR" dirty="0" smtClean="0"/>
              <a:t> (COX) qui transforme l’a </a:t>
            </a:r>
            <a:r>
              <a:rPr lang="fr-FR" dirty="0" err="1" smtClean="0"/>
              <a:t>arachidonique</a:t>
            </a:r>
            <a:r>
              <a:rPr lang="fr-FR" dirty="0" smtClean="0"/>
              <a:t>  </a:t>
            </a:r>
          </a:p>
          <a:p>
            <a:pPr algn="l"/>
            <a:r>
              <a:rPr lang="fr-FR" dirty="0" smtClean="0"/>
              <a:t>   en PG et </a:t>
            </a:r>
            <a:r>
              <a:rPr lang="fr-FR" dirty="0" err="1" smtClean="0"/>
              <a:t>Tx</a:t>
            </a:r>
            <a:endParaRPr lang="fr-FR" dirty="0" smtClean="0"/>
          </a:p>
          <a:p>
            <a:pPr algn="l"/>
            <a:r>
              <a:rPr lang="fr-FR" dirty="0" smtClean="0"/>
              <a:t>COX1 : synthèse des PG protectrices </a:t>
            </a:r>
          </a:p>
          <a:p>
            <a:pPr algn="l"/>
            <a:r>
              <a:rPr lang="fr-FR" dirty="0" smtClean="0"/>
              <a:t>COX2 : impliquée dans la réaction inflammatoire</a:t>
            </a:r>
          </a:p>
          <a:p>
            <a:pPr algn="l"/>
            <a:endParaRPr lang="fr-FR" dirty="0" smtClean="0"/>
          </a:p>
          <a:p>
            <a:pPr algn="l"/>
            <a:r>
              <a:rPr lang="fr-FR" dirty="0"/>
              <a:t> </a:t>
            </a:r>
            <a:r>
              <a:rPr lang="fr-FR" dirty="0" smtClean="0"/>
              <a:t>* Les corticoïdes :  pas </a:t>
            </a:r>
            <a:r>
              <a:rPr lang="fr-FR" dirty="0" err="1" smtClean="0"/>
              <a:t>ulcérogènes</a:t>
            </a:r>
            <a:r>
              <a:rPr lang="fr-FR" dirty="0" smtClean="0"/>
              <a:t> sauf à forte dose  (&gt; 1 mg/kg/j)</a:t>
            </a:r>
          </a:p>
          <a:p>
            <a:pPr algn="l"/>
            <a:endParaRPr lang="fr-FR" dirty="0" smtClean="0"/>
          </a:p>
          <a:p>
            <a:pPr algn="l"/>
            <a:r>
              <a:rPr lang="fr-FR" dirty="0" smtClean="0"/>
              <a:t>* Autres facteurs : facteurs génétiques et  </a:t>
            </a:r>
          </a:p>
          <a:p>
            <a:pPr algn="l"/>
            <a:r>
              <a:rPr lang="fr-FR" dirty="0" smtClean="0"/>
              <a:t>  environnementaux (tabac)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14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685800" y="142852"/>
            <a:ext cx="7772400" cy="798509"/>
          </a:xfrm>
        </p:spPr>
        <p:txBody>
          <a:bodyPr>
            <a:norm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GENERALITES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66" cy="4857784"/>
          </a:xfrm>
        </p:spPr>
        <p:txBody>
          <a:bodyPr/>
          <a:lstStyle/>
          <a:p>
            <a:pPr algn="l"/>
            <a:r>
              <a:rPr lang="fr-FR" b="1" dirty="0" smtClean="0"/>
              <a:t>1.4. </a:t>
            </a:r>
            <a:r>
              <a:rPr lang="fr-FR" b="1" u="sng" dirty="0" smtClean="0"/>
              <a:t>Anatomie pathologique</a:t>
            </a:r>
          </a:p>
          <a:p>
            <a:pPr algn="l">
              <a:buFontTx/>
              <a:buChar char="-"/>
            </a:pPr>
            <a:r>
              <a:rPr lang="fr-FR" dirty="0" smtClean="0"/>
              <a:t>Macroscopie : perte de substance profonde habituellement arrondie ou ovalaire </a:t>
            </a:r>
            <a:r>
              <a:rPr lang="fr-FR" dirty="0" smtClean="0">
                <a:sym typeface="Wingdings" pitchFamily="2" charset="2"/>
              </a:rPr>
              <a:t> musculeuse  bloc scléreux. Fond jaune beurre (Fibrine). L’ulcère est entouré d’un bourrelet rouge vif, congestif.</a:t>
            </a:r>
          </a:p>
          <a:p>
            <a:pPr algn="l">
              <a:buFontTx/>
              <a:buChar char="-"/>
            </a:pPr>
            <a:endParaRPr lang="fr-FR" dirty="0" smtClean="0">
              <a:sym typeface="Wingdings" pitchFamily="2" charset="2"/>
            </a:endParaRPr>
          </a:p>
          <a:p>
            <a:pPr algn="l"/>
            <a:r>
              <a:rPr lang="fr-FR" dirty="0" smtClean="0"/>
              <a:t> CRUVEILHIER : forme chronique évoluée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840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42852"/>
            <a:ext cx="7772400" cy="798509"/>
          </a:xfrm>
        </p:spPr>
        <p:txBody>
          <a:bodyPr/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GENERALITES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1000108"/>
            <a:ext cx="8786810" cy="4638692"/>
          </a:xfrm>
        </p:spPr>
        <p:txBody>
          <a:bodyPr>
            <a:normAutofit/>
          </a:bodyPr>
          <a:lstStyle/>
          <a:p>
            <a:pPr algn="l">
              <a:buFontTx/>
              <a:buChar char="-"/>
            </a:pPr>
            <a:r>
              <a:rPr lang="fr-FR" b="1" dirty="0" smtClean="0"/>
              <a:t>1.4. </a:t>
            </a:r>
            <a:r>
              <a:rPr lang="fr-FR" b="1" u="sng" dirty="0" smtClean="0"/>
              <a:t>Anatomie pathologique</a:t>
            </a:r>
          </a:p>
          <a:p>
            <a:pPr algn="l"/>
            <a:endParaRPr lang="fr-FR" dirty="0" smtClean="0"/>
          </a:p>
          <a:p>
            <a:pPr algn="l">
              <a:buFontTx/>
              <a:buChar char="-"/>
            </a:pPr>
            <a:r>
              <a:rPr lang="fr-FR" dirty="0" smtClean="0"/>
              <a:t>Histologie : </a:t>
            </a:r>
          </a:p>
          <a:p>
            <a:pPr algn="l"/>
            <a:r>
              <a:rPr lang="fr-FR" dirty="0" smtClean="0"/>
              <a:t>• fond </a:t>
            </a:r>
            <a:r>
              <a:rPr lang="fr-FR" dirty="0" err="1" smtClean="0"/>
              <a:t>scléro</a:t>
            </a:r>
            <a:r>
              <a:rPr lang="fr-FR" dirty="0" smtClean="0"/>
              <a:t>-inflammatoire avec bourgeon charnu  </a:t>
            </a:r>
          </a:p>
          <a:p>
            <a:pPr algn="l"/>
            <a:r>
              <a:rPr lang="fr-FR" dirty="0" smtClean="0"/>
              <a:t>   très vascularisé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 Aspect d’</a:t>
            </a:r>
            <a:r>
              <a:rPr lang="fr-FR" dirty="0" err="1" smtClean="0"/>
              <a:t>endartérite</a:t>
            </a:r>
            <a:r>
              <a:rPr lang="fr-FR" dirty="0" smtClean="0"/>
              <a:t> fibreuse des artères au  </a:t>
            </a:r>
          </a:p>
          <a:p>
            <a:pPr algn="l"/>
            <a:r>
              <a:rPr lang="fr-FR" dirty="0" smtClean="0"/>
              <a:t>  contact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 Infiltrat inflammatoire (lymphocytes et PNN) de la  </a:t>
            </a:r>
          </a:p>
          <a:p>
            <a:pPr algn="l"/>
            <a:r>
              <a:rPr lang="fr-FR" dirty="0" smtClean="0"/>
              <a:t>   muqueuse péri-ulcéreuse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656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857224" y="285728"/>
            <a:ext cx="7772400" cy="1028706"/>
          </a:xfrm>
        </p:spPr>
        <p:txBody>
          <a:bodyPr/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1357298"/>
            <a:ext cx="8358246" cy="4281502"/>
          </a:xfrm>
        </p:spPr>
        <p:txBody>
          <a:bodyPr/>
          <a:lstStyle/>
          <a:p>
            <a:pPr algn="l"/>
            <a:r>
              <a:rPr lang="fr-FR" b="1" dirty="0" smtClean="0"/>
              <a:t>2.1. </a:t>
            </a:r>
            <a:r>
              <a:rPr lang="fr-FR" b="1" u="sng" dirty="0" smtClean="0"/>
              <a:t>TD</a:t>
            </a:r>
            <a:r>
              <a:rPr lang="fr-FR" dirty="0" smtClean="0"/>
              <a:t>: ulcère bulbaire symptomatique non compliqué de l’adulte</a:t>
            </a:r>
          </a:p>
          <a:p>
            <a:pPr marL="514350" indent="-514350" algn="l">
              <a:buAutoNum type="alphaLcPeriod"/>
            </a:pPr>
            <a:r>
              <a:rPr lang="fr-FR" b="1" u="sng" dirty="0" smtClean="0"/>
              <a:t>CDD</a:t>
            </a:r>
            <a:r>
              <a:rPr lang="fr-FR" dirty="0" smtClean="0"/>
              <a:t> :</a:t>
            </a:r>
          </a:p>
          <a:p>
            <a:pPr marL="514350" indent="-514350" algn="l">
              <a:buFontTx/>
              <a:buChar char="-"/>
            </a:pPr>
            <a:r>
              <a:rPr lang="fr-FR" dirty="0" smtClean="0"/>
              <a:t>Douleur ulcéreuse typique 1/3 des cas</a:t>
            </a:r>
          </a:p>
          <a:p>
            <a:pPr marL="514350" indent="-514350" algn="l">
              <a:buFontTx/>
              <a:buChar char="-"/>
            </a:pPr>
            <a:r>
              <a:rPr lang="fr-FR" dirty="0" smtClean="0"/>
              <a:t>Syndrome douloureux atypique 1/3 des cas</a:t>
            </a:r>
          </a:p>
          <a:p>
            <a:pPr marL="514350" indent="-514350" algn="l">
              <a:buFontTx/>
              <a:buChar char="-"/>
            </a:pPr>
            <a:r>
              <a:rPr lang="fr-FR" dirty="0"/>
              <a:t>D</a:t>
            </a:r>
            <a:r>
              <a:rPr lang="fr-FR" dirty="0" smtClean="0"/>
              <a:t>écouverte fortuite et complications 1/3 des cas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055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685800" y="185716"/>
            <a:ext cx="7772400" cy="885830"/>
          </a:xfrm>
        </p:spPr>
        <p:txBody>
          <a:bodyPr/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44" y="1142984"/>
            <a:ext cx="8786874" cy="4495816"/>
          </a:xfrm>
        </p:spPr>
        <p:txBody>
          <a:bodyPr>
            <a:normAutofit lnSpcReduction="10000"/>
          </a:bodyPr>
          <a:lstStyle/>
          <a:p>
            <a:pPr algn="l"/>
            <a:r>
              <a:rPr lang="fr-FR" b="1" dirty="0" smtClean="0"/>
              <a:t>b. </a:t>
            </a:r>
            <a:r>
              <a:rPr lang="fr-FR" b="1" u="sng" dirty="0" err="1" smtClean="0"/>
              <a:t>Etude</a:t>
            </a:r>
            <a:r>
              <a:rPr lang="fr-FR" b="1" u="sng" dirty="0" smtClean="0"/>
              <a:t> clinique</a:t>
            </a:r>
          </a:p>
          <a:p>
            <a:pPr algn="l"/>
            <a:endParaRPr lang="fr-FR" b="1" u="sng" dirty="0" smtClean="0"/>
          </a:p>
          <a:p>
            <a:pPr algn="l">
              <a:buFontTx/>
              <a:buChar char="-"/>
            </a:pPr>
            <a:r>
              <a:rPr lang="fr-FR" b="1" dirty="0" smtClean="0"/>
              <a:t>L’interrogatoire</a:t>
            </a:r>
            <a:r>
              <a:rPr lang="fr-FR" dirty="0" smtClean="0"/>
              <a:t> : </a:t>
            </a:r>
          </a:p>
          <a:p>
            <a:pPr marL="484632" indent="-457200" algn="l">
              <a:buFont typeface="Wingdings" pitchFamily="2" charset="2"/>
              <a:buChar char="Ø"/>
            </a:pPr>
            <a:r>
              <a:rPr lang="fr-FR" dirty="0" smtClean="0"/>
              <a:t>l’ancienneté de la maladie, </a:t>
            </a:r>
          </a:p>
          <a:p>
            <a:pPr marL="484632" indent="-457200" algn="l">
              <a:buFont typeface="Wingdings" pitchFamily="2" charset="2"/>
              <a:buChar char="Ø"/>
            </a:pPr>
            <a:r>
              <a:rPr lang="fr-FR" dirty="0" smtClean="0"/>
              <a:t>la </a:t>
            </a:r>
            <a:r>
              <a:rPr lang="fr-FR" dirty="0" err="1" smtClean="0"/>
              <a:t>compliance</a:t>
            </a:r>
            <a:r>
              <a:rPr lang="fr-FR" dirty="0" smtClean="0"/>
              <a:t> du patient au traitement, </a:t>
            </a:r>
          </a:p>
          <a:p>
            <a:pPr marL="484632" indent="-457200" algn="l">
              <a:buFont typeface="Wingdings" pitchFamily="2" charset="2"/>
              <a:buChar char="Ø"/>
            </a:pPr>
            <a:r>
              <a:rPr lang="fr-FR" dirty="0" smtClean="0"/>
              <a:t>les complications antérieures, </a:t>
            </a:r>
          </a:p>
          <a:p>
            <a:pPr marL="484632" indent="-457200" algn="l">
              <a:buFont typeface="Wingdings" pitchFamily="2" charset="2"/>
              <a:buChar char="Ø"/>
            </a:pPr>
            <a:r>
              <a:rPr lang="fr-FR" dirty="0" smtClean="0"/>
              <a:t>la prise d’AINS, </a:t>
            </a:r>
          </a:p>
          <a:p>
            <a:pPr marL="484632" indent="-457200" algn="l">
              <a:buFont typeface="Wingdings" pitchFamily="2" charset="2"/>
              <a:buChar char="Ø"/>
            </a:pPr>
            <a:r>
              <a:rPr lang="fr-FR" dirty="0" smtClean="0"/>
              <a:t>l’intoxication tabagique</a:t>
            </a:r>
          </a:p>
          <a:p>
            <a:pPr algn="l"/>
            <a:endParaRPr lang="fr-FR" dirty="0" smtClean="0"/>
          </a:p>
          <a:p>
            <a:pPr algn="l">
              <a:buFontTx/>
              <a:buChar char="-"/>
            </a:pPr>
            <a:r>
              <a:rPr lang="fr-FR" b="1" dirty="0" smtClean="0"/>
              <a:t>SG</a:t>
            </a:r>
            <a:r>
              <a:rPr lang="fr-FR" dirty="0" smtClean="0"/>
              <a:t> : absents à ce stade de la maladie</a:t>
            </a:r>
          </a:p>
        </p:txBody>
      </p:sp>
    </p:spTree>
    <p:extLst>
      <p:ext uri="{BB962C8B-B14F-4D97-AF65-F5344CB8AC3E}">
        <p14:creationId xmlns:p14="http://schemas.microsoft.com/office/powerpoint/2010/main" val="367388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785818"/>
          </a:xfrm>
        </p:spPr>
        <p:txBody>
          <a:bodyPr>
            <a:norm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46" y="1000108"/>
            <a:ext cx="8929718" cy="5500726"/>
          </a:xfrm>
        </p:spPr>
        <p:txBody>
          <a:bodyPr>
            <a:normAutofit/>
          </a:bodyPr>
          <a:lstStyle/>
          <a:p>
            <a:pPr algn="l">
              <a:buFontTx/>
              <a:buChar char="-"/>
            </a:pPr>
            <a:r>
              <a:rPr lang="fr-FR" b="1" dirty="0" smtClean="0"/>
              <a:t>SF</a:t>
            </a:r>
            <a:r>
              <a:rPr lang="fr-FR" dirty="0" smtClean="0"/>
              <a:t> : douleur typique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D’intensité variable, souvent vive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De siège sus-ombilical, épigastrique ou plus rarement d’un hypochondre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 type de crampe ou de faim douloureuse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Continue, sans paroxysmes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Irradiant parfois au dos en cas d’ulcère bulbaire de siège postérieur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Calmée par l’alimentation et/ou les </a:t>
            </a:r>
            <a:r>
              <a:rPr lang="fr-FR" dirty="0" err="1" smtClean="0"/>
              <a:t>anti-acides</a:t>
            </a:r>
            <a:endParaRPr lang="fr-FR" dirty="0" smtClean="0"/>
          </a:p>
          <a:p>
            <a:pPr algn="l"/>
            <a:endParaRPr lang="fr-FR" dirty="0" smtClean="0"/>
          </a:p>
          <a:p>
            <a:pPr algn="l">
              <a:buFont typeface="Arial" charset="0"/>
              <a:buChar char="•"/>
            </a:pPr>
            <a:endParaRPr lang="fr-FR" dirty="0" smtClean="0"/>
          </a:p>
          <a:p>
            <a:pPr algn="l">
              <a:buFont typeface="Arial" charset="0"/>
              <a:buChar char="•"/>
            </a:pPr>
            <a:endParaRPr lang="fr-FR" dirty="0" smtClean="0"/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11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1214422"/>
            <a:ext cx="8715404" cy="5357850"/>
          </a:xfrm>
        </p:spPr>
        <p:txBody>
          <a:bodyPr/>
          <a:lstStyle/>
          <a:p>
            <a:pPr algn="l"/>
            <a:r>
              <a:rPr lang="fr-FR" b="1" dirty="0" smtClean="0"/>
              <a:t>- SF: 02 signes </a:t>
            </a:r>
            <a:r>
              <a:rPr lang="fr-FR" dirty="0" smtClean="0"/>
              <a:t>(bien qu’inconstants) </a:t>
            </a:r>
            <a:r>
              <a:rPr lang="fr-FR" dirty="0" smtClean="0">
                <a:sym typeface="Wingdings" pitchFamily="2" charset="2"/>
              </a:rPr>
              <a:t> origine ulcéreuse:</a:t>
            </a:r>
            <a:endParaRPr lang="fr-FR" dirty="0" smtClean="0"/>
          </a:p>
          <a:p>
            <a:pPr algn="l">
              <a:buFont typeface="Arial" charset="0"/>
              <a:buChar char="•"/>
            </a:pPr>
            <a:r>
              <a:rPr lang="fr-FR" dirty="0" smtClean="0"/>
              <a:t> Douleur rythmée par l’alimentation, survenant après un intervalle libre de 2 à 4 H après les repas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 Douleur périodique dans l’année par poussées de 1 à 3 semaines pendant lesquelles le malade souffre quotidiennement aux mêmes heures. Elles sont entrecoupées de rémissions complètes de plusieurs semaines à plusieurs mois.</a:t>
            </a:r>
          </a:p>
          <a:p>
            <a:pPr algn="l">
              <a:buFont typeface="Arial" charset="0"/>
              <a:buChar char="•"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714482" y="357174"/>
            <a:ext cx="5500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2589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857224" y="21429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717" y="928670"/>
            <a:ext cx="8844002" cy="5786478"/>
          </a:xfrm>
        </p:spPr>
        <p:txBody>
          <a:bodyPr>
            <a:normAutofit/>
          </a:bodyPr>
          <a:lstStyle/>
          <a:p>
            <a:pPr algn="l"/>
            <a:r>
              <a:rPr lang="fr-FR" dirty="0" smtClean="0"/>
              <a:t>- </a:t>
            </a:r>
            <a:r>
              <a:rPr lang="fr-FR" b="1" dirty="0" smtClean="0"/>
              <a:t>SF</a:t>
            </a:r>
            <a:r>
              <a:rPr lang="fr-FR" dirty="0" smtClean="0"/>
              <a:t>: Douleur atypique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Par son siège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Par son type, brûlure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Par son intensité, hyperalgique ou au contraire simple pesanteur épigastrique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Par l’absence de rythme </a:t>
            </a:r>
            <a:r>
              <a:rPr lang="fr-FR" dirty="0" err="1" smtClean="0"/>
              <a:t>post-prandial</a:t>
            </a:r>
            <a:r>
              <a:rPr lang="fr-FR" dirty="0" smtClean="0"/>
              <a:t> ou de périodicité dans l’année</a:t>
            </a:r>
          </a:p>
          <a:p>
            <a:pPr algn="l">
              <a:buFont typeface="Arial" charset="0"/>
              <a:buChar char="•"/>
            </a:pPr>
            <a:r>
              <a:rPr lang="fr-FR" b="1" u="sng" dirty="0" smtClean="0"/>
              <a:t>NB</a:t>
            </a:r>
            <a:r>
              <a:rPr lang="fr-FR" dirty="0" smtClean="0"/>
              <a:t>: </a:t>
            </a:r>
            <a:r>
              <a:rPr lang="fr-FR" b="1" dirty="0" smtClean="0"/>
              <a:t>toute douleur épigastrique persistante de plus de quelques jours doit faire évoquer l’hypothèse d’un ulcère et réaliser une FOGD</a:t>
            </a:r>
          </a:p>
          <a:p>
            <a:pPr algn="l"/>
            <a:endParaRPr lang="fr-FR" dirty="0" smtClean="0"/>
          </a:p>
          <a:p>
            <a:pPr algn="l"/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797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85786" y="21429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1000108"/>
            <a:ext cx="8358246" cy="5500726"/>
          </a:xfrm>
        </p:spPr>
        <p:txBody>
          <a:bodyPr/>
          <a:lstStyle/>
          <a:p>
            <a:pPr algn="l"/>
            <a:r>
              <a:rPr lang="fr-FR" dirty="0" smtClean="0"/>
              <a:t>-</a:t>
            </a:r>
            <a:r>
              <a:rPr lang="fr-FR" b="1" dirty="0" smtClean="0"/>
              <a:t>SP </a:t>
            </a:r>
            <a:r>
              <a:rPr lang="fr-FR" dirty="0" smtClean="0"/>
              <a:t>: Ex normal. Parfois sensibilité du creux épigastrique à la palpation. </a:t>
            </a:r>
          </a:p>
          <a:p>
            <a:pPr algn="l"/>
            <a:r>
              <a:rPr lang="fr-FR" dirty="0" smtClean="0"/>
              <a:t>Le toucher pelvien doit être systématique.</a:t>
            </a:r>
          </a:p>
          <a:p>
            <a:pPr algn="l"/>
            <a:endParaRPr lang="fr-FR" dirty="0" smtClean="0"/>
          </a:p>
          <a:p>
            <a:pPr algn="l">
              <a:buFontTx/>
              <a:buChar char="-"/>
            </a:pPr>
            <a:r>
              <a:rPr lang="fr-FR" b="1" dirty="0" smtClean="0"/>
              <a:t>Examens complémentaires</a:t>
            </a:r>
            <a:r>
              <a:rPr lang="fr-FR" dirty="0" smtClean="0"/>
              <a:t>:</a:t>
            </a:r>
          </a:p>
          <a:p>
            <a:pPr algn="l"/>
            <a:r>
              <a:rPr lang="fr-FR" b="1" dirty="0" smtClean="0"/>
              <a:t> </a:t>
            </a:r>
            <a:r>
              <a:rPr lang="fr-FR" b="1" u="sng" dirty="0" smtClean="0"/>
              <a:t>FOGD</a:t>
            </a:r>
            <a:r>
              <a:rPr lang="fr-FR" dirty="0" smtClean="0"/>
              <a:t> : examen clef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Fait le diagnostic (sensibilité 95%)</a:t>
            </a:r>
          </a:p>
          <a:p>
            <a:pPr algn="l"/>
            <a:endParaRPr lang="fr-FR" dirty="0" smtClean="0"/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79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42910" y="7141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1" y="785794"/>
            <a:ext cx="8643998" cy="5857892"/>
          </a:xfrm>
        </p:spPr>
        <p:txBody>
          <a:bodyPr>
            <a:normAutofit/>
          </a:bodyPr>
          <a:lstStyle/>
          <a:p>
            <a:pPr algn="l">
              <a:buFont typeface="Arial" charset="0"/>
              <a:buChar char="•"/>
            </a:pPr>
            <a:r>
              <a:rPr lang="fr-FR" dirty="0" smtClean="0"/>
              <a:t>FOGD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Précise le siège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Recherche des lésions associées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Autorise des biopsies : UG (10 biopsies), HP (2A, 2F et 1ang)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Pronostic (FORREST), malignité</a:t>
            </a:r>
          </a:p>
          <a:p>
            <a:pPr algn="l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50672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fr-FR" dirty="0" smtClean="0"/>
              <a:t>                  Aspects endoscopiques</a:t>
            </a:r>
          </a:p>
          <a:p>
            <a:pPr marL="82296" indent="0">
              <a:buNone/>
            </a:pPr>
            <a:r>
              <a:rPr lang="fr-FR" dirty="0" smtClean="0"/>
              <a:t> </a:t>
            </a:r>
          </a:p>
          <a:p>
            <a:pPr marL="82296" indent="0">
              <a:buNone/>
            </a:pPr>
            <a:r>
              <a:rPr lang="fr-FR" dirty="0" smtClean="0"/>
              <a:t>                                 d’ulcère </a:t>
            </a:r>
          </a:p>
          <a:p>
            <a:pPr marL="82296" indent="0">
              <a:buNone/>
            </a:pPr>
            <a:endParaRPr lang="fr-FR" dirty="0" smtClean="0"/>
          </a:p>
          <a:p>
            <a:pPr marL="82296" indent="0">
              <a:buNone/>
            </a:pPr>
            <a:r>
              <a:rPr lang="fr-FR" dirty="0" smtClean="0"/>
              <a:t>                  </a:t>
            </a:r>
            <a:r>
              <a:rPr lang="fr-FR" dirty="0" err="1" smtClean="0"/>
              <a:t>gastro-duodénal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88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cteur\Pictures\imag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110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cteur\Pictures\imag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"/>
            <a:ext cx="9144000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03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cteur\Pictures\image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"/>
            <a:ext cx="9144000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801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cteur\Pictures\Im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864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cteur\Pictures\Im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036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cteur\Pictures\Im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175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Prof Amselme\Prof Amselme 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892971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099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000100" y="142860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314" y="1142984"/>
            <a:ext cx="8786842" cy="5500726"/>
          </a:xfrm>
        </p:spPr>
        <p:txBody>
          <a:bodyPr/>
          <a:lstStyle/>
          <a:p>
            <a:pPr lvl="0" algn="l"/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Recherche </a:t>
            </a:r>
            <a:r>
              <a:rPr lang="fr-FR" b="1" i="1" u="sng" dirty="0">
                <a:solidFill>
                  <a:prstClr val="black">
                    <a:tint val="75000"/>
                  </a:prstClr>
                </a:solidFill>
              </a:rPr>
              <a:t>d’</a:t>
            </a:r>
            <a:r>
              <a:rPr lang="fr-FR" b="1" i="1" u="sng" dirty="0" err="1">
                <a:solidFill>
                  <a:prstClr val="black">
                    <a:tint val="75000"/>
                  </a:prstClr>
                </a:solidFill>
              </a:rPr>
              <a:t>Helicobacter</a:t>
            </a:r>
            <a:r>
              <a:rPr lang="fr-FR" b="1" i="1" u="sng" dirty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fr-FR" b="1" i="1" u="sng" dirty="0" err="1">
                <a:solidFill>
                  <a:prstClr val="black">
                    <a:tint val="75000"/>
                  </a:prstClr>
                </a:solidFill>
              </a:rPr>
              <a:t>pylori</a:t>
            </a:r>
            <a:r>
              <a:rPr lang="fr-FR" b="1" i="1" u="sng" dirty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(</a:t>
            </a:r>
            <a:r>
              <a:rPr lang="fr-FR" b="1" i="1" u="sng" dirty="0" err="1">
                <a:solidFill>
                  <a:prstClr val="black">
                    <a:tint val="75000"/>
                  </a:prstClr>
                </a:solidFill>
              </a:rPr>
              <a:t>Hp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):</a:t>
            </a:r>
          </a:p>
          <a:p>
            <a:pPr lvl="1" algn="l">
              <a:buFont typeface="Arial" charset="0"/>
              <a:buChar char="•"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Méthodes invasives (nécessitant des 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biospsies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 gastriques):</a:t>
            </a:r>
          </a:p>
          <a:p>
            <a:pPr lvl="1" algn="l"/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Histologie, test rapide à l’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uréase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 (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clo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-test), culture, PCR</a:t>
            </a:r>
          </a:p>
          <a:p>
            <a:pPr lvl="1" algn="l">
              <a:buFont typeface="Arial" charset="0"/>
              <a:buChar char="•"/>
            </a:pPr>
            <a:r>
              <a:rPr lang="fr-FR" dirty="0" smtClean="0"/>
              <a:t>Méthodes non invasives : </a:t>
            </a:r>
          </a:p>
          <a:p>
            <a:pPr lvl="1" algn="l"/>
            <a:r>
              <a:rPr lang="fr-FR" dirty="0" smtClean="0"/>
              <a:t>test respiratoire à l’urée marquée au C13 (</a:t>
            </a:r>
            <a:r>
              <a:rPr lang="fr-FR" dirty="0" err="1" smtClean="0"/>
              <a:t>Heli</a:t>
            </a:r>
            <a:r>
              <a:rPr lang="fr-FR" dirty="0" smtClean="0"/>
              <a:t>-Kit) sérologie (</a:t>
            </a:r>
            <a:r>
              <a:rPr lang="fr-FR" dirty="0" err="1" smtClean="0"/>
              <a:t>IgG</a:t>
            </a:r>
            <a:r>
              <a:rPr lang="fr-FR" dirty="0" smtClean="0"/>
              <a:t> anti </a:t>
            </a:r>
            <a:r>
              <a:rPr lang="fr-FR" i="1" dirty="0" err="1" smtClean="0"/>
              <a:t>Hp</a:t>
            </a:r>
            <a:r>
              <a:rPr lang="fr-FR" dirty="0" smtClean="0"/>
              <a:t>), ADN d’</a:t>
            </a:r>
            <a:r>
              <a:rPr lang="fr-FR" i="1" dirty="0" err="1" smtClean="0"/>
              <a:t>Hp</a:t>
            </a:r>
            <a:r>
              <a:rPr lang="fr-FR" dirty="0" smtClean="0"/>
              <a:t> dans la salive et les selles, Ag d’</a:t>
            </a:r>
            <a:r>
              <a:rPr lang="fr-FR" i="1" dirty="0" err="1" smtClean="0"/>
              <a:t>Hp</a:t>
            </a:r>
            <a:r>
              <a:rPr lang="fr-FR" dirty="0" smtClean="0"/>
              <a:t> dans les selles.</a:t>
            </a:r>
          </a:p>
          <a:p>
            <a:pPr lvl="1" algn="l"/>
            <a:endParaRPr lang="fr-FR" dirty="0" smtClean="0"/>
          </a:p>
          <a:p>
            <a:pPr lvl="1" algn="l">
              <a:buFont typeface="Arial" charset="0"/>
              <a:buChar char="•"/>
            </a:pPr>
            <a:r>
              <a:rPr lang="fr-FR" dirty="0" smtClean="0"/>
              <a:t> </a:t>
            </a:r>
            <a:r>
              <a:rPr lang="fr-FR" b="1" u="sng" dirty="0" smtClean="0"/>
              <a:t>Autres examens </a:t>
            </a:r>
            <a:r>
              <a:rPr lang="fr-FR" dirty="0" smtClean="0"/>
              <a:t>: TOGD, tubage gastrique (étude la sécrétion gastrique acide)</a:t>
            </a:r>
          </a:p>
          <a:p>
            <a:pPr algn="l">
              <a:buFont typeface="Arial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52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7141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4" y="785794"/>
            <a:ext cx="8715436" cy="5715040"/>
          </a:xfrm>
        </p:spPr>
        <p:txBody>
          <a:bodyPr/>
          <a:lstStyle/>
          <a:p>
            <a:pPr algn="l"/>
            <a:r>
              <a:rPr lang="fr-FR" b="1" dirty="0" smtClean="0"/>
              <a:t>2.2. </a:t>
            </a:r>
            <a:r>
              <a:rPr lang="fr-FR" b="1" u="sng" dirty="0" smtClean="0"/>
              <a:t>Formes cliniques</a:t>
            </a:r>
          </a:p>
          <a:p>
            <a:pPr algn="l">
              <a:buFontTx/>
              <a:buChar char="-"/>
            </a:pPr>
            <a:r>
              <a:rPr lang="fr-FR" dirty="0" smtClean="0">
                <a:solidFill>
                  <a:schemeClr val="tx2"/>
                </a:solidFill>
              </a:rPr>
              <a:t>Formes asymptomatiques </a:t>
            </a:r>
            <a:r>
              <a:rPr lang="fr-FR" dirty="0" smtClean="0"/>
              <a:t>: sujets âgés ou diabétiques</a:t>
            </a:r>
          </a:p>
          <a:p>
            <a:pPr algn="l">
              <a:buFontTx/>
              <a:buChar char="-"/>
            </a:pPr>
            <a:r>
              <a:rPr lang="fr-FR" dirty="0" smtClean="0">
                <a:solidFill>
                  <a:schemeClr val="tx2"/>
                </a:solidFill>
              </a:rPr>
              <a:t>Formes hyperalgiques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Tableau de perforation ulcéreuse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Douleur épigastrique intense et brutale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Parfois, défense épigastrique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ASP, TDM : absence de pneumopéritoine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FOGD (l’insufflation peut aggraver la fuite)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34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ctrTitle"/>
          </p:nvPr>
        </p:nvSpPr>
        <p:spPr>
          <a:xfrm>
            <a:off x="857224" y="21429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44" y="928670"/>
            <a:ext cx="8786874" cy="5643602"/>
          </a:xfrm>
        </p:spPr>
        <p:txBody>
          <a:bodyPr/>
          <a:lstStyle/>
          <a:p>
            <a:pPr lvl="0" algn="l"/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2.2. 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Formes cliniques</a:t>
            </a:r>
          </a:p>
          <a:p>
            <a:pPr algn="l">
              <a:buFontTx/>
              <a:buChar char="-"/>
            </a:pPr>
            <a:r>
              <a:rPr lang="fr-FR" dirty="0" smtClean="0">
                <a:solidFill>
                  <a:schemeClr val="tx2"/>
                </a:solidFill>
              </a:rPr>
              <a:t>UG</a:t>
            </a:r>
            <a:r>
              <a:rPr lang="fr-FR" dirty="0" smtClean="0"/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fr-FR" dirty="0" smtClean="0"/>
              <a:t>Siège surtout dans l’antre (</a:t>
            </a:r>
            <a:r>
              <a:rPr lang="fr-FR" dirty="0" err="1" smtClean="0"/>
              <a:t>angulus</a:t>
            </a:r>
            <a:r>
              <a:rPr lang="fr-FR" dirty="0" smtClean="0"/>
              <a:t>)</a:t>
            </a:r>
          </a:p>
          <a:p>
            <a:pPr algn="l">
              <a:buFont typeface="Arial" pitchFamily="34" charset="0"/>
              <a:buChar char="•"/>
            </a:pPr>
            <a:r>
              <a:rPr lang="fr-FR" dirty="0" smtClean="0"/>
              <a:t>Risque de dégénérescence </a:t>
            </a:r>
          </a:p>
          <a:p>
            <a:pPr algn="l">
              <a:buFont typeface="Arial" pitchFamily="34" charset="0"/>
              <a:buChar char="•"/>
            </a:pPr>
            <a:r>
              <a:rPr lang="fr-FR" dirty="0" smtClean="0"/>
              <a:t>Biopsies multiples</a:t>
            </a:r>
          </a:p>
          <a:p>
            <a:pPr algn="l">
              <a:buFontTx/>
              <a:buChar char="-"/>
            </a:pPr>
            <a:r>
              <a:rPr lang="fr-FR" dirty="0" smtClean="0">
                <a:solidFill>
                  <a:schemeClr val="tx2"/>
                </a:solidFill>
              </a:rPr>
              <a:t>Formes topographiques particulières</a:t>
            </a:r>
          </a:p>
          <a:p>
            <a:pPr algn="l"/>
            <a:r>
              <a:rPr lang="fr-FR" dirty="0" smtClean="0"/>
              <a:t>* Les ulcères du cardia (1% des ulcères gastriques) : symptomatologie souvent trompeuse (douleur retro sternale, parfois </a:t>
            </a:r>
            <a:r>
              <a:rPr lang="fr-FR" dirty="0" err="1" smtClean="0"/>
              <a:t>pseudoangineuse</a:t>
            </a:r>
            <a:r>
              <a:rPr lang="fr-FR" dirty="0" smtClean="0"/>
              <a:t>, dysphagie, avec </a:t>
            </a:r>
            <a:r>
              <a:rPr lang="fr-FR" dirty="0" err="1" smtClean="0"/>
              <a:t>odynophagie</a:t>
            </a:r>
            <a:r>
              <a:rPr lang="fr-FR" dirty="0" smtClean="0"/>
              <a:t>)</a:t>
            </a:r>
          </a:p>
          <a:p>
            <a:pPr algn="l"/>
            <a:endParaRPr lang="fr-FR" dirty="0" smtClean="0"/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96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85786" y="285736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1214422"/>
            <a:ext cx="8643998" cy="5357850"/>
          </a:xfrm>
        </p:spPr>
        <p:txBody>
          <a:bodyPr>
            <a:normAutofit/>
          </a:bodyPr>
          <a:lstStyle/>
          <a:p>
            <a:pPr lvl="0" algn="l"/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2.2. 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Formes cliniques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Les ulcères du pylore ou pré-pyloriques : peuvent être responsables d’une sténose pylorique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Ulcères post-bulbaires :</a:t>
            </a:r>
          </a:p>
          <a:p>
            <a:pPr lvl="1" algn="l">
              <a:buFont typeface="Arial" charset="0"/>
              <a:buChar char="•"/>
            </a:pPr>
            <a:r>
              <a:rPr lang="fr-FR" sz="3200" dirty="0" smtClean="0"/>
              <a:t>Les ulcères du </a:t>
            </a:r>
            <a:r>
              <a:rPr lang="fr-FR" sz="3200" dirty="0" err="1" smtClean="0"/>
              <a:t>genu</a:t>
            </a:r>
            <a:r>
              <a:rPr lang="fr-FR" sz="3200" dirty="0" smtClean="0"/>
              <a:t> </a:t>
            </a:r>
            <a:r>
              <a:rPr lang="fr-FR" sz="3200" dirty="0" err="1" smtClean="0"/>
              <a:t>superius</a:t>
            </a:r>
            <a:r>
              <a:rPr lang="fr-FR" sz="3200" dirty="0" smtClean="0"/>
              <a:t> ou D1 post bulbaire, évoluent plus fréquemment vers la sténose</a:t>
            </a:r>
          </a:p>
          <a:p>
            <a:pPr lvl="1" algn="l">
              <a:buFont typeface="Arial" charset="0"/>
              <a:buChar char="•"/>
            </a:pPr>
            <a:r>
              <a:rPr lang="fr-FR" sz="3200" dirty="0" smtClean="0"/>
              <a:t>Les ulcères de D2, voire D3 ou D4, sont rares et doivent faire suspecter un </a:t>
            </a:r>
            <a:r>
              <a:rPr lang="fr-FR" sz="3200" dirty="0" err="1" smtClean="0"/>
              <a:t>gastrinome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54991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14348" y="357174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SIGNES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45" y="1214422"/>
            <a:ext cx="8786842" cy="5429288"/>
          </a:xfrm>
        </p:spPr>
        <p:txBody>
          <a:bodyPr>
            <a:normAutofit/>
          </a:bodyPr>
          <a:lstStyle/>
          <a:p>
            <a:pPr lvl="0" algn="l"/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2.2. 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Formes cliniques</a:t>
            </a:r>
          </a:p>
          <a:p>
            <a:pPr algn="l">
              <a:buFontTx/>
              <a:buChar char="-"/>
            </a:pPr>
            <a:r>
              <a:rPr lang="fr-FR" dirty="0" smtClean="0"/>
              <a:t>Syndrome de </a:t>
            </a:r>
            <a:r>
              <a:rPr lang="fr-FR" dirty="0" err="1" smtClean="0"/>
              <a:t>Zollinger</a:t>
            </a:r>
            <a:r>
              <a:rPr lang="fr-FR" dirty="0" smtClean="0"/>
              <a:t> Ellison : tumeur </a:t>
            </a:r>
            <a:r>
              <a:rPr lang="fr-FR" dirty="0" err="1" smtClean="0"/>
              <a:t>endocrime</a:t>
            </a:r>
            <a:r>
              <a:rPr lang="fr-FR" dirty="0" smtClean="0"/>
              <a:t> </a:t>
            </a:r>
            <a:r>
              <a:rPr lang="fr-FR" dirty="0" err="1" smtClean="0"/>
              <a:t>duodéno</a:t>
            </a:r>
            <a:r>
              <a:rPr lang="fr-FR" dirty="0" smtClean="0"/>
              <a:t>-pancréatique sécrétant de la gastrine</a:t>
            </a:r>
          </a:p>
          <a:p>
            <a:pPr algn="l">
              <a:buFontTx/>
              <a:buChar char="-"/>
            </a:pPr>
            <a:r>
              <a:rPr lang="fr-FR" dirty="0" smtClean="0">
                <a:solidFill>
                  <a:schemeClr val="tx2"/>
                </a:solidFill>
              </a:rPr>
              <a:t>Forme selon le terrain </a:t>
            </a:r>
            <a:r>
              <a:rPr lang="fr-FR" dirty="0" smtClean="0"/>
              <a:t>: forme de l’enfant</a:t>
            </a:r>
          </a:p>
          <a:p>
            <a:pPr algn="l">
              <a:buFontTx/>
              <a:buChar char="-"/>
            </a:pPr>
            <a:r>
              <a:rPr lang="fr-FR" dirty="0" smtClean="0">
                <a:solidFill>
                  <a:schemeClr val="tx2"/>
                </a:solidFill>
              </a:rPr>
              <a:t>Formes compliquées: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Sténose </a:t>
            </a:r>
            <a:r>
              <a:rPr lang="fr-FR" dirty="0" err="1" smtClean="0"/>
              <a:t>gastro-duodénale</a:t>
            </a:r>
            <a:endParaRPr lang="fr-FR" dirty="0" smtClean="0"/>
          </a:p>
          <a:p>
            <a:pPr algn="l">
              <a:buFont typeface="Arial" charset="0"/>
              <a:buChar char="•"/>
            </a:pPr>
            <a:r>
              <a:rPr lang="fr-FR" dirty="0" smtClean="0"/>
              <a:t>Perforation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Risque de cancer gastrique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Hémorragie digestive : urgence médico-chirurgicale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004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Dell User 1\Bureau\forrest ug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" y="4"/>
            <a:ext cx="9143999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26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7141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DIAGNOSTIC 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1000108"/>
            <a:ext cx="8572560" cy="5715040"/>
          </a:xfrm>
        </p:spPr>
        <p:txBody>
          <a:bodyPr/>
          <a:lstStyle/>
          <a:p>
            <a:pPr algn="l"/>
            <a:r>
              <a:rPr lang="fr-FR" b="1" dirty="0" smtClean="0"/>
              <a:t>3.1. </a:t>
            </a:r>
            <a:r>
              <a:rPr lang="fr-FR" b="1" u="sng" dirty="0" smtClean="0"/>
              <a:t>Diagnostic positif </a:t>
            </a:r>
          </a:p>
          <a:p>
            <a:pPr algn="l">
              <a:buFontTx/>
              <a:buChar char="-"/>
            </a:pPr>
            <a:r>
              <a:rPr lang="fr-FR" dirty="0" smtClean="0"/>
              <a:t>Clinique </a:t>
            </a:r>
          </a:p>
          <a:p>
            <a:pPr algn="l">
              <a:buFontTx/>
              <a:buChar char="-"/>
            </a:pPr>
            <a:r>
              <a:rPr lang="fr-FR" dirty="0" smtClean="0"/>
              <a:t>FOGD</a:t>
            </a:r>
          </a:p>
          <a:p>
            <a:pPr algn="l">
              <a:buFontTx/>
              <a:buChar char="-"/>
            </a:pPr>
            <a:r>
              <a:rPr lang="fr-FR" dirty="0" smtClean="0"/>
              <a:t>Histologie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368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85786" y="214299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DIAGNOSTIC 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929718" cy="5500726"/>
          </a:xfrm>
        </p:spPr>
        <p:txBody>
          <a:bodyPr>
            <a:normAutofit/>
          </a:bodyPr>
          <a:lstStyle/>
          <a:p>
            <a:pPr algn="l"/>
            <a:r>
              <a:rPr lang="fr-FR" b="1" dirty="0" smtClean="0"/>
              <a:t>3.2. </a:t>
            </a:r>
            <a:r>
              <a:rPr lang="fr-FR" b="1" u="sng" dirty="0" smtClean="0"/>
              <a:t>Diagnostic étiologique </a:t>
            </a:r>
          </a:p>
          <a:p>
            <a:pPr algn="l">
              <a:buFontTx/>
              <a:buChar char="-"/>
            </a:pPr>
            <a:r>
              <a:rPr lang="fr-FR" i="1" dirty="0" err="1" smtClean="0"/>
              <a:t>Hp</a:t>
            </a:r>
            <a:endParaRPr lang="fr-FR" i="1" dirty="0" smtClean="0"/>
          </a:p>
          <a:p>
            <a:pPr algn="l">
              <a:buFontTx/>
              <a:buChar char="-"/>
            </a:pPr>
            <a:r>
              <a:rPr lang="fr-FR" dirty="0" smtClean="0"/>
              <a:t>AINS et aspirine</a:t>
            </a:r>
          </a:p>
          <a:p>
            <a:pPr algn="l">
              <a:buFontTx/>
              <a:buChar char="-"/>
            </a:pPr>
            <a:r>
              <a:rPr lang="fr-FR" dirty="0" err="1" smtClean="0"/>
              <a:t>Zollinger</a:t>
            </a:r>
            <a:r>
              <a:rPr lang="fr-FR" dirty="0" smtClean="0"/>
              <a:t> Ellison</a:t>
            </a:r>
          </a:p>
          <a:p>
            <a:pPr algn="l"/>
            <a:r>
              <a:rPr lang="fr-FR" dirty="0" smtClean="0"/>
              <a:t>-Sténose </a:t>
            </a:r>
            <a:r>
              <a:rPr lang="fr-FR" dirty="0" err="1" smtClean="0"/>
              <a:t>pyloro</a:t>
            </a:r>
            <a:r>
              <a:rPr lang="fr-FR" dirty="0" smtClean="0"/>
              <a:t>-duodénale </a:t>
            </a:r>
            <a:r>
              <a:rPr lang="fr-FR" dirty="0" smtClean="0">
                <a:sym typeface="Wingdings" pitchFamily="2" charset="2"/>
              </a:rPr>
              <a:t> stase gastrique</a:t>
            </a:r>
          </a:p>
          <a:p>
            <a:pPr algn="l">
              <a:buFont typeface="Wingdings"/>
              <a:buChar char="è"/>
            </a:pPr>
            <a:r>
              <a:rPr lang="fr-FR" dirty="0" err="1" smtClean="0">
                <a:sym typeface="Wingdings" pitchFamily="2" charset="2"/>
              </a:rPr>
              <a:t>Hypergastrinémie</a:t>
            </a:r>
            <a:r>
              <a:rPr lang="fr-FR" dirty="0" smtClean="0">
                <a:sym typeface="Wingdings" pitchFamily="2" charset="2"/>
              </a:rPr>
              <a:t> + ↗sécrétion acide gastrique</a:t>
            </a:r>
          </a:p>
          <a:p>
            <a:pPr algn="l">
              <a:buFontTx/>
              <a:buChar char="-"/>
            </a:pPr>
            <a:r>
              <a:rPr lang="fr-FR" dirty="0" smtClean="0">
                <a:sym typeface="Wingdings" pitchFamily="2" charset="2"/>
              </a:rPr>
              <a:t>Hyperparathyroïdie, l’hypercalcémie ↗ sécrétion  </a:t>
            </a:r>
          </a:p>
          <a:p>
            <a:pPr algn="l"/>
            <a:r>
              <a:rPr lang="fr-FR" dirty="0" smtClean="0">
                <a:sym typeface="Wingdings" pitchFamily="2" charset="2"/>
              </a:rPr>
              <a:t>  acide gastrique</a:t>
            </a:r>
          </a:p>
          <a:p>
            <a:pPr algn="l">
              <a:buFontTx/>
              <a:buChar char="-"/>
            </a:pPr>
            <a:r>
              <a:rPr lang="fr-FR" dirty="0" smtClean="0">
                <a:sym typeface="Wingdings" pitchFamily="2" charset="2"/>
              </a:rPr>
              <a:t> Insuffisance rénale chronique</a:t>
            </a:r>
          </a:p>
          <a:p>
            <a:pPr algn="l">
              <a:buFontTx/>
              <a:buChar char="-"/>
            </a:pPr>
            <a:r>
              <a:rPr lang="fr-FR" dirty="0" smtClean="0">
                <a:sym typeface="Wingdings" pitchFamily="2" charset="2"/>
              </a:rPr>
              <a:t> pancréatite chronique alcoolique</a:t>
            </a:r>
          </a:p>
          <a:p>
            <a:pPr algn="l">
              <a:buFontTx/>
              <a:buChar char="-"/>
            </a:pPr>
            <a:r>
              <a:rPr lang="fr-FR" dirty="0" smtClean="0">
                <a:sym typeface="Wingdings" pitchFamily="2" charset="2"/>
              </a:rPr>
              <a:t>Cirrhose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114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14348" y="21429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DIAGNOSTIC 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1357298"/>
            <a:ext cx="8643998" cy="5000660"/>
          </a:xfrm>
        </p:spPr>
        <p:txBody>
          <a:bodyPr/>
          <a:lstStyle/>
          <a:p>
            <a:pPr algn="l"/>
            <a:r>
              <a:rPr lang="fr-FR" b="1" dirty="0" smtClean="0"/>
              <a:t>3.3. </a:t>
            </a:r>
            <a:r>
              <a:rPr lang="fr-FR" b="1" u="sng" dirty="0" smtClean="0"/>
              <a:t>Diagnostic différentiel </a:t>
            </a:r>
          </a:p>
          <a:p>
            <a:pPr algn="l">
              <a:buFontTx/>
              <a:buChar char="-"/>
            </a:pPr>
            <a:r>
              <a:rPr lang="fr-FR" dirty="0" smtClean="0"/>
              <a:t>Devant des douleurs épigastriques: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Causes gastroduodénales : ADK ou lymphome gastrique, gastrite, duodénite, dyspepsie  NU</a:t>
            </a:r>
          </a:p>
          <a:p>
            <a:pPr algn="l"/>
            <a:endParaRPr lang="fr-FR" dirty="0" smtClean="0"/>
          </a:p>
          <a:p>
            <a:pPr algn="l">
              <a:buFont typeface="Arial" charset="0"/>
              <a:buChar char="•"/>
            </a:pPr>
            <a:r>
              <a:rPr lang="fr-FR" dirty="0" smtClean="0"/>
              <a:t>Causes extra </a:t>
            </a:r>
            <a:r>
              <a:rPr lang="fr-FR" dirty="0" err="1" smtClean="0"/>
              <a:t>gastro-duodénales</a:t>
            </a:r>
            <a:r>
              <a:rPr lang="fr-FR" dirty="0" smtClean="0"/>
              <a:t> : colique hépatique, pancréatite aiguë ou poussée aiguë de PC, douleurs coliques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331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142860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DIAGNOSTIC 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928670"/>
            <a:ext cx="8786874" cy="5643602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fr-FR" b="1" dirty="0" smtClean="0"/>
              <a:t>3.3. </a:t>
            </a:r>
            <a:r>
              <a:rPr lang="fr-FR" b="1" u="sng" dirty="0" smtClean="0"/>
              <a:t>Diagnostic différentiel </a:t>
            </a:r>
            <a:endParaRPr lang="fr-FR" dirty="0" smtClean="0"/>
          </a:p>
          <a:p>
            <a:pPr algn="l">
              <a:buFontTx/>
              <a:buChar char="-"/>
            </a:pPr>
            <a:r>
              <a:rPr lang="fr-FR" dirty="0" smtClean="0"/>
              <a:t>Devant une perte de substance à la FOGD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Gastrite ou duodénite érosive ou ulcérée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ADK ou lymphome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Ulcère aigu de stress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Maladie de CROHN, Sarcoïdose, tuberculose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Amylose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CMV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438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142860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928670"/>
            <a:ext cx="8858312" cy="5500726"/>
          </a:xfrm>
        </p:spPr>
        <p:txBody>
          <a:bodyPr/>
          <a:lstStyle/>
          <a:p>
            <a:pPr algn="l"/>
            <a:r>
              <a:rPr lang="fr-FR" b="1" dirty="0" smtClean="0"/>
              <a:t>4.1</a:t>
            </a:r>
            <a:r>
              <a:rPr lang="fr-FR" b="1" u="sng" dirty="0" smtClean="0"/>
              <a:t>. Buts </a:t>
            </a:r>
            <a:r>
              <a:rPr lang="fr-FR" b="1" dirty="0" smtClean="0"/>
              <a:t>:</a:t>
            </a:r>
          </a:p>
          <a:p>
            <a:pPr algn="l">
              <a:buFontTx/>
              <a:buChar char="-"/>
            </a:pPr>
            <a:r>
              <a:rPr lang="fr-FR" dirty="0" smtClean="0"/>
              <a:t>Calmer la douleur</a:t>
            </a:r>
          </a:p>
          <a:p>
            <a:pPr algn="l">
              <a:buFontTx/>
              <a:buChar char="-"/>
            </a:pPr>
            <a:r>
              <a:rPr lang="fr-FR" dirty="0" smtClean="0"/>
              <a:t>Réduire les récidives </a:t>
            </a:r>
          </a:p>
          <a:p>
            <a:pPr algn="l">
              <a:buFontTx/>
              <a:buChar char="-"/>
            </a:pPr>
            <a:r>
              <a:rPr lang="fr-FR" dirty="0" smtClean="0"/>
              <a:t>Cicatriser la lésion</a:t>
            </a:r>
          </a:p>
          <a:p>
            <a:pPr algn="l">
              <a:buFontTx/>
              <a:buChar char="-"/>
            </a:pPr>
            <a:r>
              <a:rPr lang="fr-FR" dirty="0" smtClean="0"/>
              <a:t>Éviter et traiter les complications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003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14348" y="21429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908" y="928670"/>
            <a:ext cx="8929686" cy="5572164"/>
          </a:xfrm>
        </p:spPr>
        <p:txBody>
          <a:bodyPr/>
          <a:lstStyle/>
          <a:p>
            <a:pPr algn="l"/>
            <a:r>
              <a:rPr lang="fr-FR" b="1" dirty="0" smtClean="0"/>
              <a:t>4.2. </a:t>
            </a:r>
            <a:r>
              <a:rPr lang="fr-FR" b="1" u="sng" dirty="0" smtClean="0"/>
              <a:t>Moyens</a:t>
            </a:r>
            <a:r>
              <a:rPr lang="fr-FR" b="1" dirty="0" smtClean="0"/>
              <a:t> </a:t>
            </a:r>
          </a:p>
          <a:p>
            <a:pPr algn="l">
              <a:buFontTx/>
              <a:buChar char="-"/>
            </a:pPr>
            <a:r>
              <a:rPr lang="fr-FR" dirty="0" smtClean="0"/>
              <a:t>Règles hygiéno-diététiques :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Arrêt de l’intoxication tabagique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Arrêt si possible de l’aspirine et/ou des AINS, des anticoagulants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Aucune modification du mode de vie ou de régime alimentaire n’est justifiée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42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85786" y="21429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45" y="928670"/>
            <a:ext cx="8786842" cy="5572164"/>
          </a:xfrm>
        </p:spPr>
        <p:txBody>
          <a:bodyPr/>
          <a:lstStyle/>
          <a:p>
            <a:pPr lvl="0" algn="l"/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4.2. 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Moyens</a:t>
            </a:r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  <a:p>
            <a:pPr algn="l">
              <a:buFontTx/>
              <a:buChar char="-"/>
            </a:pPr>
            <a:r>
              <a:rPr lang="fr-FR" dirty="0" smtClean="0"/>
              <a:t>Traitement médicamenteux :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Les inhibiteurs de la pompe à protons (IPP):</a:t>
            </a:r>
          </a:p>
          <a:p>
            <a:pPr lvl="1" algn="l">
              <a:buFont typeface="Arial" charset="0"/>
              <a:buChar char="•"/>
            </a:pPr>
            <a:r>
              <a:rPr lang="fr-FR" dirty="0" smtClean="0"/>
              <a:t>Anti-sécrétoires antagonistes irréversibles de l’</a:t>
            </a:r>
            <a:r>
              <a:rPr lang="fr-FR" dirty="0" err="1" smtClean="0"/>
              <a:t>ATpase</a:t>
            </a:r>
            <a:r>
              <a:rPr lang="fr-FR" dirty="0" smtClean="0"/>
              <a:t> H+/K+ du pôle apical des cellules pariétales</a:t>
            </a:r>
          </a:p>
          <a:p>
            <a:pPr lvl="1" algn="l">
              <a:buFont typeface="Arial" charset="0"/>
              <a:buChar char="•"/>
            </a:pPr>
            <a:r>
              <a:rPr lang="fr-FR" dirty="0" smtClean="0"/>
              <a:t>Molécules : </a:t>
            </a:r>
            <a:r>
              <a:rPr lang="fr-FR" dirty="0" err="1" smtClean="0"/>
              <a:t>Oméprazole</a:t>
            </a:r>
            <a:r>
              <a:rPr lang="fr-FR" dirty="0" smtClean="0"/>
              <a:t>, </a:t>
            </a:r>
            <a:r>
              <a:rPr lang="fr-FR" dirty="0" err="1" smtClean="0"/>
              <a:t>Lanzoprazole</a:t>
            </a:r>
            <a:r>
              <a:rPr lang="fr-FR" dirty="0" smtClean="0"/>
              <a:t>, </a:t>
            </a:r>
            <a:r>
              <a:rPr lang="fr-FR" dirty="0" err="1" smtClean="0"/>
              <a:t>Pantoprazole</a:t>
            </a:r>
            <a:r>
              <a:rPr lang="fr-FR" dirty="0" smtClean="0"/>
              <a:t>, </a:t>
            </a:r>
            <a:r>
              <a:rPr lang="fr-FR" dirty="0" err="1" smtClean="0"/>
              <a:t>rabéprazole</a:t>
            </a:r>
            <a:r>
              <a:rPr lang="fr-FR" dirty="0" smtClean="0"/>
              <a:t>, </a:t>
            </a:r>
            <a:r>
              <a:rPr lang="fr-FR" dirty="0" err="1" smtClean="0"/>
              <a:t>ésoméprazole</a:t>
            </a:r>
            <a:endParaRPr lang="fr-FR" dirty="0" smtClean="0"/>
          </a:p>
          <a:p>
            <a:pPr lvl="1" algn="l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84322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857224" y="21429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4" y="857232"/>
            <a:ext cx="8715436" cy="5786478"/>
          </a:xfrm>
        </p:spPr>
        <p:txBody>
          <a:bodyPr>
            <a:normAutofit/>
          </a:bodyPr>
          <a:lstStyle/>
          <a:p>
            <a:pPr lvl="0" algn="l"/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4.2. 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Moyens</a:t>
            </a:r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  <a:p>
            <a:pPr lvl="0" algn="l">
              <a:buFontTx/>
              <a:buChar char="-"/>
            </a:pP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Traitement 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médicamenteux </a:t>
            </a: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:</a:t>
            </a:r>
          </a:p>
          <a:p>
            <a:pPr lvl="0" algn="l">
              <a:buFont typeface="Arial" charset="0"/>
              <a:buChar char="•"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Les ATB actifs sur </a:t>
            </a:r>
            <a:r>
              <a:rPr lang="fr-FR" i="1" dirty="0" err="1">
                <a:solidFill>
                  <a:prstClr val="black">
                    <a:tint val="75000"/>
                  </a:prstClr>
                </a:solidFill>
              </a:rPr>
              <a:t>Hp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 : amoxicilline, 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clarythromycine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, métronidazole, quinolones, 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tetracycline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rifabutine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. </a:t>
            </a:r>
          </a:p>
          <a:p>
            <a:pPr lvl="0" algn="l">
              <a:buFontTx/>
              <a:buChar char="-"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  <a:p>
            <a:pPr algn="l">
              <a:buFont typeface="Arial" charset="0"/>
              <a:buChar char="•"/>
            </a:pPr>
            <a:r>
              <a:rPr lang="fr-FR" dirty="0" err="1" smtClean="0"/>
              <a:t>Misoprostol</a:t>
            </a:r>
            <a:r>
              <a:rPr lang="fr-FR" dirty="0" smtClean="0"/>
              <a:t> : analogue synthétique de la prostaglandine E1, qui agit surtout par effet anti-sécrétoire et peu ou pas par ↗ de la production de mucus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63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4.2. 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Moyens</a:t>
            </a:r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  <a:p>
            <a:pPr marL="0" lvl="0" indent="0">
              <a:buFontTx/>
              <a:buChar char="-"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Traitement médicamenteux :</a:t>
            </a:r>
          </a:p>
          <a:p>
            <a:pPr marL="0" lvl="0" indent="0">
              <a:buFont typeface="Arial" charset="0"/>
              <a:buChar char="•"/>
            </a:pP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Les 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inhibiteurs des récepteurs histaminiques H2            </a:t>
            </a:r>
          </a:p>
          <a:p>
            <a:pPr marL="0" lvl="0" indent="0">
              <a:buNone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  (anti H2): </a:t>
            </a:r>
          </a:p>
          <a:p>
            <a:pPr marL="457200" lvl="1" indent="0">
              <a:buFont typeface="Arial" charset="0"/>
              <a:buChar char="•"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Anti sécrétoires qui 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antagonisent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 de manière réversible la fixation de l’histamine sur les récepteurs histaminiques H2 des cellules pariétales</a:t>
            </a:r>
          </a:p>
          <a:p>
            <a:pPr marL="457200" lvl="1" indent="0">
              <a:buFont typeface="Arial" charset="0"/>
              <a:buChar char="•"/>
            </a:pP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Ranitidine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Nizatidine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Famotidine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fr-FR" dirty="0" err="1">
                <a:solidFill>
                  <a:prstClr val="black">
                    <a:tint val="75000"/>
                  </a:prstClr>
                </a:solidFill>
              </a:rPr>
              <a:t>Cimetidine</a:t>
            </a: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 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431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7141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1" y="857232"/>
            <a:ext cx="8643998" cy="5786478"/>
          </a:xfrm>
        </p:spPr>
        <p:txBody>
          <a:bodyPr/>
          <a:lstStyle/>
          <a:p>
            <a:pPr lvl="0" algn="l"/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4.2. </a:t>
            </a:r>
            <a:r>
              <a:rPr lang="fr-FR" b="1" u="sng" dirty="0">
                <a:solidFill>
                  <a:prstClr val="black">
                    <a:tint val="75000"/>
                  </a:prstClr>
                </a:solidFill>
              </a:rPr>
              <a:t>Moyens</a:t>
            </a:r>
            <a:r>
              <a:rPr lang="fr-FR" b="1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  <a:p>
            <a:pPr lvl="0" algn="l">
              <a:buFontTx/>
              <a:buChar char="-"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Traitement médicamenteux :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Solutés de remplissage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Transfusion, fer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Aspiration gastrique </a:t>
            </a:r>
          </a:p>
          <a:p>
            <a:pPr algn="l">
              <a:buFont typeface="Arial" charset="0"/>
              <a:buChar char="•"/>
            </a:pPr>
            <a:r>
              <a:rPr lang="fr-FR" dirty="0" err="1" smtClean="0"/>
              <a:t>Doxorubicine</a:t>
            </a:r>
            <a:r>
              <a:rPr lang="fr-FR" dirty="0" smtClean="0"/>
              <a:t> (</a:t>
            </a:r>
            <a:r>
              <a:rPr lang="fr-FR" dirty="0" err="1" smtClean="0"/>
              <a:t>adriamycine</a:t>
            </a:r>
            <a:r>
              <a:rPr lang="fr-FR" dirty="0" smtClean="0"/>
              <a:t>), </a:t>
            </a:r>
            <a:r>
              <a:rPr lang="fr-FR" dirty="0" err="1" smtClean="0"/>
              <a:t>streptozocine</a:t>
            </a:r>
            <a:r>
              <a:rPr lang="fr-FR" dirty="0" smtClean="0"/>
              <a:t> (</a:t>
            </a:r>
            <a:r>
              <a:rPr lang="fr-FR" dirty="0" err="1" smtClean="0"/>
              <a:t>Zanosar</a:t>
            </a:r>
            <a:r>
              <a:rPr lang="fr-FR" dirty="0" smtClean="0"/>
              <a:t>), 5-Fu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Bismuth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Anti acides: Hydroxydes d’aluminium et de magnésium, alginates.</a:t>
            </a:r>
            <a:endParaRPr lang="fr-FR" dirty="0" smtClean="0"/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022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142860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928670"/>
            <a:ext cx="8643966" cy="5572164"/>
          </a:xfrm>
        </p:spPr>
        <p:txBody>
          <a:bodyPr>
            <a:normAutofit/>
          </a:bodyPr>
          <a:lstStyle/>
          <a:p>
            <a:pPr algn="l">
              <a:buFontTx/>
              <a:buChar char="-"/>
            </a:pPr>
            <a:r>
              <a:rPr lang="fr-FR" dirty="0" smtClean="0"/>
              <a:t>Traitement endoscopique : vasoconstricteur (adrénaline au 1/10.000)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Injection sclérosante (</a:t>
            </a:r>
            <a:r>
              <a:rPr lang="fr-FR" dirty="0" err="1" smtClean="0"/>
              <a:t>Polidocanol</a:t>
            </a:r>
            <a:r>
              <a:rPr lang="fr-FR" dirty="0" smtClean="0"/>
              <a:t>)</a:t>
            </a:r>
          </a:p>
          <a:p>
            <a:pPr algn="l">
              <a:buFont typeface="Arial" charset="0"/>
              <a:buChar char="•"/>
            </a:pPr>
            <a:r>
              <a:rPr lang="fr-FR" dirty="0" err="1" smtClean="0"/>
              <a:t>Hemoclip</a:t>
            </a:r>
            <a:endParaRPr lang="fr-FR" dirty="0" smtClean="0"/>
          </a:p>
          <a:p>
            <a:pPr algn="l">
              <a:buFont typeface="Arial" charset="0"/>
              <a:buChar char="•"/>
            </a:pPr>
            <a:r>
              <a:rPr lang="fr-FR" dirty="0" smtClean="0"/>
              <a:t>Dilatation </a:t>
            </a:r>
            <a:r>
              <a:rPr lang="fr-FR" dirty="0"/>
              <a:t>a</a:t>
            </a:r>
            <a:r>
              <a:rPr lang="fr-FR" dirty="0" smtClean="0"/>
              <a:t>u ballonnet</a:t>
            </a:r>
          </a:p>
        </p:txBody>
      </p:sp>
    </p:spTree>
    <p:extLst>
      <p:ext uri="{BB962C8B-B14F-4D97-AF65-F5344CB8AC3E}">
        <p14:creationId xmlns:p14="http://schemas.microsoft.com/office/powerpoint/2010/main" val="419005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85786" y="285736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4" y="1071546"/>
            <a:ext cx="8715436" cy="5429288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fr-FR" dirty="0" smtClean="0"/>
              <a:t>Traitement chirurgical :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Vagotomie hyper sélective 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 Vagotomie tronculaire sélective + </a:t>
            </a:r>
            <a:r>
              <a:rPr lang="fr-FR" dirty="0" err="1" smtClean="0"/>
              <a:t>pyloroplastie</a:t>
            </a:r>
            <a:endParaRPr lang="fr-FR" dirty="0" smtClean="0"/>
          </a:p>
          <a:p>
            <a:pPr algn="l">
              <a:buFont typeface="Arial" charset="0"/>
              <a:buChar char="•"/>
            </a:pPr>
            <a:r>
              <a:rPr lang="fr-FR" dirty="0" smtClean="0"/>
              <a:t>Vagotomie tronculaire-</a:t>
            </a:r>
            <a:r>
              <a:rPr lang="fr-FR" dirty="0" err="1" smtClean="0"/>
              <a:t>antrectomie</a:t>
            </a:r>
            <a:endParaRPr lang="fr-FR" dirty="0" smtClean="0"/>
          </a:p>
          <a:p>
            <a:pPr algn="l">
              <a:buFont typeface="Arial" charset="0"/>
              <a:buChar char="•"/>
            </a:pPr>
            <a:r>
              <a:rPr lang="fr-FR" dirty="0" smtClean="0"/>
              <a:t>Gastrectomie des 2/3 avec anastomose gastroduodénale (PEAN ou </a:t>
            </a:r>
            <a:r>
              <a:rPr lang="fr-FR" dirty="0" err="1" smtClean="0"/>
              <a:t>Billroth</a:t>
            </a:r>
            <a:r>
              <a:rPr lang="fr-FR" dirty="0" smtClean="0"/>
              <a:t> I) ou anastomose </a:t>
            </a:r>
            <a:r>
              <a:rPr lang="fr-FR" dirty="0" err="1" smtClean="0"/>
              <a:t>gastro</a:t>
            </a:r>
            <a:r>
              <a:rPr lang="fr-FR" dirty="0" smtClean="0"/>
              <a:t>-jéjunale de type </a:t>
            </a:r>
            <a:r>
              <a:rPr lang="fr-FR" dirty="0" err="1" smtClean="0"/>
              <a:t>polya</a:t>
            </a:r>
            <a:r>
              <a:rPr lang="fr-FR" dirty="0" smtClean="0"/>
              <a:t> ou </a:t>
            </a:r>
            <a:r>
              <a:rPr lang="fr-FR" dirty="0" err="1" smtClean="0"/>
              <a:t>Finsterer</a:t>
            </a:r>
            <a:r>
              <a:rPr lang="fr-FR" dirty="0" smtClean="0"/>
              <a:t>  (</a:t>
            </a:r>
            <a:r>
              <a:rPr lang="fr-FR" dirty="0" err="1" smtClean="0"/>
              <a:t>Billroth</a:t>
            </a:r>
            <a:r>
              <a:rPr lang="fr-FR" dirty="0" smtClean="0"/>
              <a:t> II).</a:t>
            </a:r>
          </a:p>
          <a:p>
            <a:pPr algn="l">
              <a:buFont typeface="Arial" charset="0"/>
              <a:buChar char="•"/>
            </a:pPr>
            <a:r>
              <a:rPr lang="fr-FR" dirty="0" smtClean="0"/>
              <a:t>Suture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388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857224" y="142860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45" y="1142984"/>
            <a:ext cx="8929750" cy="5429288"/>
          </a:xfrm>
        </p:spPr>
        <p:txBody>
          <a:bodyPr/>
          <a:lstStyle/>
          <a:p>
            <a:pPr algn="l"/>
            <a:r>
              <a:rPr lang="fr-FR" b="1" dirty="0" smtClean="0"/>
              <a:t>4.3. </a:t>
            </a:r>
            <a:r>
              <a:rPr lang="fr-FR" b="1" u="sng" dirty="0" smtClean="0"/>
              <a:t>Indications</a:t>
            </a:r>
            <a:r>
              <a:rPr lang="fr-FR" b="1" dirty="0" smtClean="0"/>
              <a:t> </a:t>
            </a:r>
          </a:p>
          <a:p>
            <a:pPr algn="l"/>
            <a:r>
              <a:rPr lang="fr-FR" dirty="0" smtClean="0"/>
              <a:t>- Suppressions des facteurs favorisants précédemment cités, tabac, AINS</a:t>
            </a:r>
          </a:p>
          <a:p>
            <a:pPr algn="l"/>
            <a:r>
              <a:rPr lang="fr-FR" dirty="0" smtClean="0"/>
              <a:t>- Rechercher  </a:t>
            </a:r>
            <a:r>
              <a:rPr lang="fr-FR" i="1" dirty="0" err="1" smtClean="0"/>
              <a:t>Hp</a:t>
            </a:r>
            <a:r>
              <a:rPr lang="fr-FR" dirty="0" smtClean="0"/>
              <a:t> par l’une des techniques précédentes et traitement éradicateur si </a:t>
            </a:r>
            <a:r>
              <a:rPr lang="fr-FR" i="1" dirty="0" err="1" smtClean="0"/>
              <a:t>Hp</a:t>
            </a:r>
            <a:r>
              <a:rPr lang="fr-FR" dirty="0" smtClean="0"/>
              <a:t>+ par l’un des schémas suivants: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299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TRAITEMENT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Trithérapie standard</a:t>
            </a:r>
          </a:p>
          <a:p>
            <a:pPr marL="0" indent="0">
              <a:buNone/>
            </a:pPr>
            <a:r>
              <a:rPr lang="fr-FR" dirty="0" smtClean="0"/>
              <a:t>- IPP x2 (7-10j) + </a:t>
            </a:r>
            <a:r>
              <a:rPr lang="fr-FR" dirty="0" err="1" smtClean="0"/>
              <a:t>Claritromycine</a:t>
            </a:r>
            <a:r>
              <a:rPr lang="fr-FR" dirty="0" smtClean="0"/>
              <a:t> 500mg x2/j (7-10j) + Amoxicilline 1g x2/j (7-10j).</a:t>
            </a:r>
          </a:p>
          <a:p>
            <a:pPr marL="0" indent="0">
              <a:buNone/>
            </a:pPr>
            <a:r>
              <a:rPr lang="fr-FR" dirty="0" smtClean="0"/>
              <a:t>Si allergie </a:t>
            </a:r>
            <a:r>
              <a:rPr lang="fr-FR" dirty="0" err="1" smtClean="0"/>
              <a:t>Penicillines</a:t>
            </a:r>
            <a:r>
              <a:rPr lang="fr-FR" dirty="0" smtClean="0"/>
              <a:t>: </a:t>
            </a:r>
            <a:r>
              <a:rPr lang="fr-FR" dirty="0" err="1" smtClean="0"/>
              <a:t>Metronidazole</a:t>
            </a:r>
            <a:r>
              <a:rPr lang="fr-FR" dirty="0" smtClean="0"/>
              <a:t> 500mg x2/j (7-10j) à la place de l’ Amoxicilline.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091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TRAITEMENT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 smtClean="0"/>
              <a:t>Quadrithérapie </a:t>
            </a:r>
            <a:r>
              <a:rPr lang="fr-FR" dirty="0" err="1" smtClean="0"/>
              <a:t>sequentielle</a:t>
            </a:r>
            <a:r>
              <a:rPr lang="fr-FR" dirty="0" smtClean="0"/>
              <a:t>:</a:t>
            </a:r>
          </a:p>
          <a:p>
            <a:pPr marL="0" lvl="0" indent="0">
              <a:buNone/>
            </a:pPr>
            <a:r>
              <a:rPr lang="fr-FR" dirty="0">
                <a:solidFill>
                  <a:prstClr val="black"/>
                </a:solidFill>
              </a:rPr>
              <a:t>IPP </a:t>
            </a:r>
            <a:r>
              <a:rPr lang="fr-FR" dirty="0" smtClean="0">
                <a:solidFill>
                  <a:prstClr val="black"/>
                </a:solidFill>
              </a:rPr>
              <a:t>x2/j + </a:t>
            </a:r>
            <a:r>
              <a:rPr lang="fr-FR" dirty="0">
                <a:solidFill>
                  <a:prstClr val="black"/>
                </a:solidFill>
              </a:rPr>
              <a:t>Amoxicilline 1g x2/j </a:t>
            </a:r>
            <a:r>
              <a:rPr lang="fr-FR" dirty="0" smtClean="0">
                <a:solidFill>
                  <a:prstClr val="black"/>
                </a:solidFill>
              </a:rPr>
              <a:t>(5j) et </a:t>
            </a:r>
            <a:r>
              <a:rPr lang="fr-FR" dirty="0">
                <a:solidFill>
                  <a:prstClr val="black"/>
                </a:solidFill>
              </a:rPr>
              <a:t>IPP </a:t>
            </a:r>
            <a:r>
              <a:rPr lang="fr-FR" dirty="0" smtClean="0">
                <a:solidFill>
                  <a:prstClr val="black"/>
                </a:solidFill>
              </a:rPr>
              <a:t>x2/j + </a:t>
            </a:r>
            <a:r>
              <a:rPr lang="fr-FR" dirty="0" err="1" smtClean="0">
                <a:solidFill>
                  <a:prstClr val="black"/>
                </a:solidFill>
              </a:rPr>
              <a:t>Claritromycine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>
                <a:solidFill>
                  <a:prstClr val="black"/>
                </a:solidFill>
              </a:rPr>
              <a:t>500mg x2/j </a:t>
            </a:r>
            <a:r>
              <a:rPr lang="fr-FR" dirty="0" smtClean="0">
                <a:solidFill>
                  <a:prstClr val="black"/>
                </a:solidFill>
              </a:rPr>
              <a:t>+ </a:t>
            </a:r>
            <a:r>
              <a:rPr lang="fr-FR" dirty="0" err="1" smtClean="0">
                <a:solidFill>
                  <a:prstClr val="black"/>
                </a:solidFill>
              </a:rPr>
              <a:t>Metronidazole</a:t>
            </a:r>
            <a:r>
              <a:rPr lang="fr-FR" dirty="0" smtClean="0">
                <a:solidFill>
                  <a:prstClr val="black"/>
                </a:solidFill>
              </a:rPr>
              <a:t> 500mg x2/j (5j) </a:t>
            </a:r>
            <a:endParaRPr lang="fr-FR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320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TRAITEMENT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 smtClean="0"/>
              <a:t>Quadrithérapie concomitante:</a:t>
            </a:r>
          </a:p>
          <a:p>
            <a:pPr marL="0" lvl="0" indent="0">
              <a:buNone/>
            </a:pPr>
            <a:r>
              <a:rPr lang="fr-FR" dirty="0">
                <a:solidFill>
                  <a:prstClr val="black"/>
                </a:solidFill>
              </a:rPr>
              <a:t>IPP </a:t>
            </a:r>
            <a:r>
              <a:rPr lang="fr-FR" dirty="0" smtClean="0">
                <a:solidFill>
                  <a:prstClr val="black"/>
                </a:solidFill>
              </a:rPr>
              <a:t>x2/J (10j</a:t>
            </a:r>
            <a:r>
              <a:rPr lang="fr-FR" dirty="0">
                <a:solidFill>
                  <a:prstClr val="black"/>
                </a:solidFill>
              </a:rPr>
              <a:t>) + </a:t>
            </a:r>
            <a:r>
              <a:rPr lang="fr-FR" dirty="0" err="1">
                <a:solidFill>
                  <a:prstClr val="black"/>
                </a:solidFill>
              </a:rPr>
              <a:t>Claritromycine</a:t>
            </a:r>
            <a:r>
              <a:rPr lang="fr-FR" dirty="0">
                <a:solidFill>
                  <a:prstClr val="black"/>
                </a:solidFill>
              </a:rPr>
              <a:t> 500mg x2/j </a:t>
            </a:r>
            <a:r>
              <a:rPr lang="fr-FR" dirty="0" smtClean="0">
                <a:solidFill>
                  <a:prstClr val="black"/>
                </a:solidFill>
              </a:rPr>
              <a:t>(10j</a:t>
            </a:r>
            <a:r>
              <a:rPr lang="fr-FR" dirty="0">
                <a:solidFill>
                  <a:prstClr val="black"/>
                </a:solidFill>
              </a:rPr>
              <a:t>) + Amoxicilline 1g x2/j </a:t>
            </a:r>
            <a:r>
              <a:rPr lang="fr-FR" dirty="0" smtClean="0">
                <a:solidFill>
                  <a:prstClr val="black"/>
                </a:solidFill>
              </a:rPr>
              <a:t>(10j) + </a:t>
            </a:r>
            <a:r>
              <a:rPr lang="fr-FR" dirty="0" err="1" smtClean="0">
                <a:solidFill>
                  <a:prstClr val="black"/>
                </a:solidFill>
              </a:rPr>
              <a:t>Metronidazole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>
                <a:solidFill>
                  <a:prstClr val="black"/>
                </a:solidFill>
              </a:rPr>
              <a:t>500mg x2/j </a:t>
            </a:r>
            <a:r>
              <a:rPr lang="fr-FR" dirty="0" smtClean="0">
                <a:solidFill>
                  <a:prstClr val="black"/>
                </a:solidFill>
              </a:rPr>
              <a:t>(10j).</a:t>
            </a:r>
            <a:endParaRPr lang="fr-FR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42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TRAITEMENT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 smtClean="0"/>
              <a:t>Quadrithérapie hybride</a:t>
            </a:r>
          </a:p>
          <a:p>
            <a:pPr marL="0" lvl="0" indent="0">
              <a:buNone/>
            </a:pPr>
            <a:r>
              <a:rPr lang="fr-FR" dirty="0">
                <a:solidFill>
                  <a:prstClr val="black"/>
                </a:solidFill>
              </a:rPr>
              <a:t>IPP x2/J (10j) </a:t>
            </a:r>
            <a:r>
              <a:rPr lang="fr-FR" dirty="0" smtClean="0">
                <a:solidFill>
                  <a:prstClr val="black"/>
                </a:solidFill>
              </a:rPr>
              <a:t>+ Amoxicilline </a:t>
            </a:r>
            <a:r>
              <a:rPr lang="fr-FR" dirty="0">
                <a:solidFill>
                  <a:prstClr val="black"/>
                </a:solidFill>
              </a:rPr>
              <a:t>1g x2/j (10j) </a:t>
            </a:r>
            <a:r>
              <a:rPr lang="fr-FR" dirty="0" smtClean="0">
                <a:solidFill>
                  <a:prstClr val="black"/>
                </a:solidFill>
              </a:rPr>
              <a:t> + à partir du 6</a:t>
            </a:r>
            <a:r>
              <a:rPr lang="fr-FR" baseline="30000" dirty="0" smtClean="0">
                <a:solidFill>
                  <a:prstClr val="black"/>
                </a:solidFill>
              </a:rPr>
              <a:t>ème</a:t>
            </a:r>
            <a:r>
              <a:rPr lang="fr-FR" dirty="0" smtClean="0">
                <a:solidFill>
                  <a:prstClr val="black"/>
                </a:solidFill>
              </a:rPr>
              <a:t> jour </a:t>
            </a:r>
            <a:r>
              <a:rPr lang="fr-FR" dirty="0" err="1" smtClean="0">
                <a:solidFill>
                  <a:prstClr val="black"/>
                </a:solidFill>
              </a:rPr>
              <a:t>Claritromycine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>
                <a:solidFill>
                  <a:prstClr val="black"/>
                </a:solidFill>
              </a:rPr>
              <a:t>500mg x2/j </a:t>
            </a:r>
            <a:r>
              <a:rPr lang="fr-FR" dirty="0" smtClean="0">
                <a:solidFill>
                  <a:prstClr val="black"/>
                </a:solidFill>
              </a:rPr>
              <a:t>(</a:t>
            </a:r>
            <a:r>
              <a:rPr lang="fr-FR" dirty="0">
                <a:solidFill>
                  <a:prstClr val="black"/>
                </a:solidFill>
              </a:rPr>
              <a:t>5</a:t>
            </a:r>
            <a:r>
              <a:rPr lang="fr-FR" dirty="0" smtClean="0">
                <a:solidFill>
                  <a:prstClr val="black"/>
                </a:solidFill>
              </a:rPr>
              <a:t>j</a:t>
            </a:r>
            <a:r>
              <a:rPr lang="fr-FR" dirty="0">
                <a:solidFill>
                  <a:prstClr val="black"/>
                </a:solidFill>
              </a:rPr>
              <a:t>) + </a:t>
            </a:r>
            <a:r>
              <a:rPr lang="fr-FR" dirty="0" err="1" smtClean="0">
                <a:solidFill>
                  <a:prstClr val="black"/>
                </a:solidFill>
              </a:rPr>
              <a:t>Metronidazole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>
                <a:solidFill>
                  <a:prstClr val="black"/>
                </a:solidFill>
              </a:rPr>
              <a:t>500mg x2/j </a:t>
            </a:r>
            <a:r>
              <a:rPr lang="fr-FR" dirty="0" smtClean="0">
                <a:solidFill>
                  <a:prstClr val="black"/>
                </a:solidFill>
              </a:rPr>
              <a:t>(</a:t>
            </a:r>
            <a:r>
              <a:rPr lang="fr-FR" dirty="0">
                <a:solidFill>
                  <a:prstClr val="black"/>
                </a:solidFill>
              </a:rPr>
              <a:t>5</a:t>
            </a:r>
            <a:r>
              <a:rPr lang="fr-FR" dirty="0" smtClean="0">
                <a:solidFill>
                  <a:prstClr val="black"/>
                </a:solidFill>
              </a:rPr>
              <a:t>j</a:t>
            </a:r>
            <a:r>
              <a:rPr lang="fr-FR" dirty="0">
                <a:solidFill>
                  <a:prstClr val="black"/>
                </a:solidFill>
              </a:rPr>
              <a:t>).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590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59058" y="910591"/>
            <a:ext cx="8545393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4400" b="0" i="0">
                <a:solidFill>
                  <a:srgbClr val="0D0D0D"/>
                </a:solidFill>
                <a:latin typeface="Tw Cen MT Condensed"/>
                <a:ea typeface="+mj-ea"/>
                <a:cs typeface="Tw Cen MT Condensed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0" cap="none" spc="70" normalizeH="0" baseline="0" noProof="0" dirty="0" smtClean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w Cen MT Condensed"/>
              </a:rPr>
              <a:t>QUADRITHÉRAPIE</a:t>
            </a:r>
            <a:r>
              <a:rPr kumimoji="0" lang="fr-FR" sz="4400" b="0" i="0" u="none" strike="noStrike" kern="0" cap="none" spc="285" normalizeH="0" baseline="0" noProof="0" dirty="0" smtClean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w Cen MT Condensed"/>
              </a:rPr>
              <a:t> </a:t>
            </a:r>
            <a:r>
              <a:rPr kumimoji="0" lang="fr-FR" sz="4400" b="0" i="0" u="none" strike="noStrike" kern="0" cap="none" spc="90" normalizeH="0" baseline="0" noProof="0" dirty="0" smtClean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w Cen MT Condensed"/>
              </a:rPr>
              <a:t>BISMUTHÉE=PYLERA®</a:t>
            </a:r>
            <a:endParaRPr kumimoji="0" lang="fr-FR" sz="4400" b="0" i="0" u="none" strike="noStrike" kern="0" cap="none" spc="9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Tw Cen MT Condens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3369" y="1828038"/>
            <a:ext cx="4329589" cy="42139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800" spc="-5" dirty="0">
                <a:solidFill>
                  <a:srgbClr val="00C5BA"/>
                </a:solidFill>
                <a:latin typeface="Wingdings"/>
                <a:cs typeface="Wingdings"/>
              </a:rPr>
              <a:t></a:t>
            </a:r>
            <a:r>
              <a:rPr sz="2800" spc="-5" dirty="0">
                <a:solidFill>
                  <a:prstClr val="black"/>
                </a:solidFill>
                <a:latin typeface="Tw Cen MT"/>
                <a:cs typeface="Tw Cen MT"/>
              </a:rPr>
              <a:t>Bismuth/Métronidazole/Tétracycline</a:t>
            </a:r>
            <a:endParaRPr sz="28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12700">
              <a:spcBef>
                <a:spcPts val="1065"/>
              </a:spcBef>
            </a:pPr>
            <a:r>
              <a:rPr sz="2800" dirty="0">
                <a:solidFill>
                  <a:srgbClr val="00C5BA"/>
                </a:solidFill>
                <a:latin typeface="Wingdings"/>
                <a:cs typeface="Wingdings"/>
              </a:rPr>
              <a:t></a:t>
            </a:r>
            <a:r>
              <a:rPr sz="2800" dirty="0">
                <a:solidFill>
                  <a:prstClr val="black"/>
                </a:solidFill>
                <a:latin typeface="Tw Cen MT"/>
                <a:cs typeface="Tw Cen MT"/>
              </a:rPr>
              <a:t>Bismuth </a:t>
            </a:r>
            <a:r>
              <a:rPr sz="2800" spc="-10" dirty="0">
                <a:solidFill>
                  <a:prstClr val="black"/>
                </a:solidFill>
                <a:latin typeface="Tw Cen MT"/>
                <a:cs typeface="Tw Cen MT"/>
              </a:rPr>
              <a:t>inhibe </a:t>
            </a:r>
            <a:r>
              <a:rPr sz="2800" spc="-5" dirty="0">
                <a:solidFill>
                  <a:prstClr val="black"/>
                </a:solidFill>
                <a:latin typeface="Tw Cen MT"/>
                <a:cs typeface="Tw Cen MT"/>
              </a:rPr>
              <a:t>la </a:t>
            </a:r>
            <a:r>
              <a:rPr sz="2800" spc="-10" dirty="0">
                <a:solidFill>
                  <a:prstClr val="black"/>
                </a:solidFill>
                <a:latin typeface="Tw Cen MT"/>
                <a:cs typeface="Tw Cen MT"/>
              </a:rPr>
              <a:t>croissance</a:t>
            </a:r>
            <a:r>
              <a:rPr sz="2800" spc="60" dirty="0">
                <a:solidFill>
                  <a:prstClr val="black"/>
                </a:solidFill>
                <a:latin typeface="Tw Cen MT"/>
                <a:cs typeface="Tw Cen MT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Tw Cen MT"/>
                <a:cs typeface="Tw Cen MT"/>
              </a:rPr>
              <a:t>Hp</a:t>
            </a:r>
            <a:endParaRPr sz="28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12700">
              <a:spcBef>
                <a:spcPts val="1055"/>
              </a:spcBef>
            </a:pPr>
            <a:r>
              <a:rPr sz="2800" spc="-5" dirty="0">
                <a:solidFill>
                  <a:srgbClr val="00C5BA"/>
                </a:solidFill>
                <a:latin typeface="Wingdings"/>
                <a:cs typeface="Wingdings"/>
              </a:rPr>
              <a:t></a:t>
            </a:r>
            <a:r>
              <a:rPr sz="2800" spc="-5" dirty="0">
                <a:solidFill>
                  <a:prstClr val="black"/>
                </a:solidFill>
                <a:latin typeface="Tw Cen MT"/>
                <a:cs typeface="Tw Cen MT"/>
              </a:rPr>
              <a:t>&lt;1% de </a:t>
            </a:r>
            <a:r>
              <a:rPr sz="2800" spc="-10" dirty="0">
                <a:solidFill>
                  <a:prstClr val="black"/>
                </a:solidFill>
                <a:latin typeface="Tw Cen MT"/>
                <a:cs typeface="Tw Cen MT"/>
              </a:rPr>
              <a:t>passage</a:t>
            </a:r>
            <a:r>
              <a:rPr sz="2800" spc="15" dirty="0">
                <a:solidFill>
                  <a:prstClr val="black"/>
                </a:solidFill>
                <a:latin typeface="Tw Cen MT"/>
                <a:cs typeface="Tw Cen MT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Tw Cen MT"/>
                <a:cs typeface="Tw Cen MT"/>
              </a:rPr>
              <a:t>systémique</a:t>
            </a:r>
            <a:endParaRPr sz="28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103505" marR="5080" indent="-91440">
              <a:lnSpc>
                <a:spcPts val="3020"/>
              </a:lnSpc>
              <a:spcBef>
                <a:spcPts val="1450"/>
              </a:spcBef>
            </a:pPr>
            <a:r>
              <a:rPr sz="2800" spc="-5" dirty="0">
                <a:solidFill>
                  <a:srgbClr val="00C5BA"/>
                </a:solidFill>
                <a:latin typeface="Wingdings"/>
                <a:cs typeface="Wingdings"/>
              </a:rPr>
              <a:t></a:t>
            </a:r>
            <a:r>
              <a:rPr sz="2800" spc="-5" dirty="0">
                <a:solidFill>
                  <a:prstClr val="black"/>
                </a:solidFill>
                <a:latin typeface="Tw Cen MT"/>
                <a:cs typeface="Tw Cen MT"/>
              </a:rPr>
              <a:t>Concentrations toujours inférieures à </a:t>
            </a:r>
            <a:r>
              <a:rPr sz="2800" spc="-10" dirty="0">
                <a:solidFill>
                  <a:prstClr val="black"/>
                </a:solidFill>
                <a:latin typeface="Tw Cen MT"/>
                <a:cs typeface="Tw Cen MT"/>
              </a:rPr>
              <a:t>la  </a:t>
            </a:r>
            <a:r>
              <a:rPr sz="2800" spc="-5" dirty="0">
                <a:solidFill>
                  <a:prstClr val="black"/>
                </a:solidFill>
                <a:latin typeface="Tw Cen MT"/>
                <a:cs typeface="Tw Cen MT"/>
              </a:rPr>
              <a:t>dose </a:t>
            </a:r>
            <a:r>
              <a:rPr sz="2800" spc="-15" dirty="0">
                <a:solidFill>
                  <a:prstClr val="black"/>
                </a:solidFill>
                <a:latin typeface="Tw Cen MT"/>
                <a:cs typeface="Tw Cen MT"/>
              </a:rPr>
              <a:t>toxique</a:t>
            </a:r>
            <a:r>
              <a:rPr sz="2800" spc="-65" dirty="0">
                <a:solidFill>
                  <a:prstClr val="black"/>
                </a:solidFill>
                <a:latin typeface="Tw Cen MT"/>
                <a:cs typeface="Tw Cen MT"/>
              </a:rPr>
              <a:t> </a:t>
            </a:r>
            <a:r>
              <a:rPr sz="2800" dirty="0">
                <a:solidFill>
                  <a:prstClr val="black"/>
                </a:solidFill>
                <a:latin typeface="Tw Cen MT"/>
                <a:cs typeface="Tw Cen MT"/>
              </a:rPr>
              <a:t>(50µg/L)</a:t>
            </a:r>
          </a:p>
        </p:txBody>
      </p:sp>
      <p:sp>
        <p:nvSpPr>
          <p:cNvPr id="4" name="object 9"/>
          <p:cNvSpPr/>
          <p:nvPr/>
        </p:nvSpPr>
        <p:spPr>
          <a:xfrm>
            <a:off x="4636202" y="1857003"/>
            <a:ext cx="2221801" cy="2292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object 4"/>
          <p:cNvSpPr/>
          <p:nvPr/>
        </p:nvSpPr>
        <p:spPr>
          <a:xfrm>
            <a:off x="5877307" y="4504944"/>
            <a:ext cx="929258" cy="1626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object 5"/>
          <p:cNvSpPr/>
          <p:nvPr/>
        </p:nvSpPr>
        <p:spPr>
          <a:xfrm>
            <a:off x="6021328" y="4697729"/>
            <a:ext cx="641347" cy="12413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1950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88646" y="260605"/>
            <a:ext cx="2484311" cy="13844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object 6"/>
          <p:cNvSpPr/>
          <p:nvPr/>
        </p:nvSpPr>
        <p:spPr>
          <a:xfrm>
            <a:off x="202008" y="1968313"/>
            <a:ext cx="2793016" cy="43853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3294318" y="1844801"/>
            <a:ext cx="4158004" cy="1876154"/>
          </a:xfrm>
          <a:prstGeom prst="rect">
            <a:avLst/>
          </a:prstGeom>
          <a:solidFill>
            <a:srgbClr val="EC515C"/>
          </a:solidFill>
        </p:spPr>
        <p:txBody>
          <a:bodyPr vert="horz" wrap="square" lIns="0" tIns="29209" rIns="0" bIns="0" rtlCol="0">
            <a:spAutoFit/>
          </a:bodyPr>
          <a:lstStyle/>
          <a:p>
            <a:pPr marL="92075">
              <a:spcBef>
                <a:spcPts val="229"/>
              </a:spcBef>
            </a:pPr>
            <a:r>
              <a:rPr sz="2400" b="1" spc="5" dirty="0">
                <a:solidFill>
                  <a:srgbClr val="FFFFFF"/>
                </a:solidFill>
                <a:latin typeface="Tw Cen MT"/>
                <a:cs typeface="Tw Cen MT"/>
              </a:rPr>
              <a:t>Contre</a:t>
            </a:r>
            <a:r>
              <a:rPr sz="2400" b="1" spc="-5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w Cen MT"/>
                <a:cs typeface="Tw Cen MT"/>
              </a:rPr>
              <a:t>indications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378460" indent="-286385">
              <a:buFont typeface="Wingdings"/>
              <a:buChar char=""/>
              <a:tabLst>
                <a:tab pos="379095" algn="l"/>
              </a:tabLst>
            </a:pP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Femmes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 enceintes/allaitement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378460" indent="-286385">
              <a:buFont typeface="Wingdings"/>
              <a:buChar char=""/>
              <a:tabLst>
                <a:tab pos="379095" algn="l"/>
              </a:tabLst>
            </a:pP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Insuffisance rénale ou</a:t>
            </a:r>
            <a:r>
              <a:rPr sz="2400" spc="-114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hépatique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378460" indent="-286385">
              <a:buFont typeface="Wingdings"/>
              <a:buChar char=""/>
              <a:tabLst>
                <a:tab pos="379095" algn="l"/>
              </a:tabLst>
            </a:pP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Allergie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3294316" y="3861023"/>
            <a:ext cx="3429476" cy="2615459"/>
          </a:xfrm>
          <a:prstGeom prst="rect">
            <a:avLst/>
          </a:prstGeom>
          <a:solidFill>
            <a:srgbClr val="00C5BA"/>
          </a:solidFill>
        </p:spPr>
        <p:txBody>
          <a:bodyPr vert="horz" wrap="square" lIns="0" tIns="29844" rIns="0" bIns="0" rtlCol="0">
            <a:spAutoFit/>
          </a:bodyPr>
          <a:lstStyle/>
          <a:p>
            <a:pPr marL="92075">
              <a:spcBef>
                <a:spcPts val="234"/>
              </a:spcBef>
            </a:pPr>
            <a:r>
              <a:rPr sz="2400" b="1" spc="15" dirty="0">
                <a:solidFill>
                  <a:srgbClr val="FFFFFF"/>
                </a:solidFill>
                <a:latin typeface="Tw Cen MT"/>
                <a:cs typeface="Tw Cen MT"/>
              </a:rPr>
              <a:t>Effets</a:t>
            </a:r>
            <a:r>
              <a:rPr sz="2400" b="1" spc="-10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w Cen MT"/>
                <a:cs typeface="Tw Cen MT"/>
              </a:rPr>
              <a:t>indésirables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378460" indent="-286385">
              <a:buFont typeface="Wingdings"/>
              <a:buChar char=""/>
              <a:tabLst>
                <a:tab pos="379095" algn="l"/>
              </a:tabLst>
            </a:pP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Coloration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des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selles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en</a:t>
            </a:r>
            <a:r>
              <a:rPr sz="2400" spc="-8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noir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378460" indent="-286385">
              <a:buFont typeface="Wingdings"/>
              <a:buChar char=""/>
              <a:tabLst>
                <a:tab pos="379095" algn="l"/>
              </a:tabLst>
            </a:pP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Photosensibilité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378460" indent="-286385">
              <a:buFont typeface="Wingdings"/>
              <a:buChar char=""/>
              <a:tabLst>
                <a:tab pos="379095" algn="l"/>
              </a:tabLst>
            </a:pP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Douleurs</a:t>
            </a:r>
            <a:r>
              <a:rPr sz="2400"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abdominales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378460" indent="-286385">
              <a:buFont typeface="Wingdings"/>
              <a:buChar char=""/>
              <a:tabLst>
                <a:tab pos="379095" algn="l"/>
              </a:tabLst>
            </a:pP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Alcool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  <a:p>
            <a:pPr marL="378460" indent="-286385">
              <a:buFont typeface="Wingdings"/>
              <a:buChar char=""/>
              <a:tabLst>
                <a:tab pos="379095" algn="l"/>
              </a:tabLst>
            </a:pP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Interactions</a:t>
            </a:r>
            <a:endParaRPr sz="2400" dirty="0">
              <a:solidFill>
                <a:prstClr val="black"/>
              </a:solidFill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426721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900" y="8"/>
            <a:ext cx="7253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0" cap="none" spc="60" normalizeH="0" baseline="0" noProof="0" dirty="0" smtClean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w Cen MT Condensed"/>
                <a:ea typeface="+mj-ea"/>
              </a:rPr>
              <a:t>RECOMMANDATIONS</a:t>
            </a:r>
            <a:r>
              <a:rPr kumimoji="0" lang="fr-FR" sz="4400" b="0" i="0" u="none" strike="noStrike" kern="0" cap="none" spc="170" normalizeH="0" baseline="0" noProof="0" dirty="0" smtClean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w Cen MT Condensed"/>
                <a:ea typeface="+mj-ea"/>
              </a:rPr>
              <a:t> </a:t>
            </a:r>
            <a:r>
              <a:rPr kumimoji="0" lang="fr-FR" sz="4400" b="0" i="0" u="none" strike="noStrike" kern="0" cap="none" spc="75" normalizeH="0" baseline="0" noProof="0" dirty="0" smtClean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w Cen MT Condensed"/>
                <a:ea typeface="+mj-ea"/>
              </a:rPr>
              <a:t>ACTUELLES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" name="Image 2" descr="Figure 3. Algorithme de traitement de l’infection à H. pylor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371600"/>
            <a:ext cx="6172200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273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7141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786416"/>
              </p:ext>
            </p:extLst>
          </p:nvPr>
        </p:nvGraphicFramePr>
        <p:xfrm>
          <a:off x="214282" y="1000108"/>
          <a:ext cx="8643998" cy="557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8958"/>
                <a:gridCol w="5715040"/>
              </a:tblGrid>
              <a:tr h="604949">
                <a:tc gridSpan="2">
                  <a:txBody>
                    <a:bodyPr/>
                    <a:lstStyle/>
                    <a:p>
                      <a:pPr algn="ctr"/>
                      <a:r>
                        <a:rPr lang="fr-FR" sz="2200" b="1" dirty="0" smtClean="0"/>
                        <a:t>Ulcères </a:t>
                      </a:r>
                      <a:r>
                        <a:rPr lang="fr-FR" sz="2200" b="1" i="1" dirty="0" err="1" smtClean="0"/>
                        <a:t>Hp</a:t>
                      </a:r>
                      <a:r>
                        <a:rPr lang="fr-FR" sz="2200" b="1" dirty="0" smtClean="0"/>
                        <a:t> positifs </a:t>
                      </a:r>
                      <a:endParaRPr lang="fr-FR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639995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Ulcère</a:t>
                      </a:r>
                      <a:r>
                        <a:rPr lang="fr-FR" sz="2200" baseline="0" dirty="0" smtClean="0"/>
                        <a:t> duodénal simple 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Traitement</a:t>
                      </a:r>
                      <a:r>
                        <a:rPr lang="fr-FR" sz="2200" baseline="0" dirty="0" smtClean="0"/>
                        <a:t> d’éradication </a:t>
                      </a:r>
                      <a:r>
                        <a:rPr lang="fr-FR" sz="2200" i="1" baseline="0" dirty="0" err="1" smtClean="0"/>
                        <a:t>Hp</a:t>
                      </a:r>
                      <a:r>
                        <a:rPr lang="fr-FR" sz="2200" dirty="0" smtClean="0"/>
                        <a:t>.</a:t>
                      </a:r>
                      <a:r>
                        <a:rPr lang="fr-FR" sz="2200" baseline="0" dirty="0" smtClean="0"/>
                        <a:t> Si pas de symptômes à 3 mois, pas de nécessité de contrôle de l’éradication de </a:t>
                      </a:r>
                      <a:r>
                        <a:rPr lang="fr-FR" sz="2200" i="1" baseline="0" dirty="0" err="1" smtClean="0"/>
                        <a:t>Hp</a:t>
                      </a:r>
                      <a:endParaRPr lang="fr-FR" sz="2200" i="1" dirty="0"/>
                    </a:p>
                  </a:txBody>
                  <a:tcPr/>
                </a:tc>
              </a:tr>
              <a:tr h="3327220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Ulcère duodénal</a:t>
                      </a:r>
                      <a:r>
                        <a:rPr lang="fr-FR" sz="2200" baseline="0" dirty="0" smtClean="0"/>
                        <a:t> compliqué (hémorragie digestive surtout), et/ou associé à des facteurs de risque (prise d’AINS, aspirine, anticoagulant, maladie sévère associée)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Après </a:t>
                      </a:r>
                      <a:r>
                        <a:rPr kumimoji="0" lang="fr-FR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traitement d’éradication </a:t>
                      </a:r>
                      <a:r>
                        <a:rPr kumimoji="0" lang="fr-FR" sz="2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Hp</a:t>
                      </a:r>
                      <a:r>
                        <a:rPr lang="fr-FR" sz="2200" baseline="0" dirty="0" smtClean="0"/>
                        <a:t>, poursuivre les IPP simple-dose seuls durant 3 semaines. Faire contrôle de l’éradication idéalement par test respiratoire. Si test positif : FOGD avec biopsies et antibiogramme.</a:t>
                      </a:r>
                      <a:endParaRPr lang="fr-FR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88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16361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620746"/>
              </p:ext>
            </p:extLst>
          </p:nvPr>
        </p:nvGraphicFramePr>
        <p:xfrm>
          <a:off x="214282" y="1000108"/>
          <a:ext cx="8643998" cy="5095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8958"/>
                <a:gridCol w="5715040"/>
              </a:tblGrid>
              <a:tr h="1639995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Ulcère duodénal</a:t>
                      </a:r>
                      <a:r>
                        <a:rPr lang="fr-FR" sz="2200" baseline="0" dirty="0" smtClean="0"/>
                        <a:t> avec : persistance des symptômes et/ou échec antérieur de l’éradication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i="0" dirty="0" smtClean="0"/>
                        <a:t>Faire</a:t>
                      </a:r>
                      <a:r>
                        <a:rPr lang="fr-FR" sz="2200" i="0" baseline="0" dirty="0" smtClean="0"/>
                        <a:t> contrôle de l’éradication idéalement par test respiratoire. Si test positif : FOGD avec biopsies et antibiogramme.</a:t>
                      </a:r>
                      <a:endParaRPr lang="fr-FR" sz="2200" i="0" dirty="0"/>
                    </a:p>
                  </a:txBody>
                  <a:tcPr/>
                </a:tc>
              </a:tr>
              <a:tr h="3327220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Ulcère gastrique 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Après</a:t>
                      </a:r>
                      <a:r>
                        <a:rPr lang="fr-FR" sz="2200" baseline="0" dirty="0" smtClean="0"/>
                        <a:t> le traitement d’éradication  de 10 à 14 jours, poursuivre les IPP simple dose seuls durant 5 semaines. FOGD 4 semaines après la fin du traitement avec vérification de la cicatrisation de l’ulcère, biopsies sur la cicatrice et biopsies </a:t>
                      </a:r>
                      <a:r>
                        <a:rPr lang="fr-FR" sz="2200" baseline="0" dirty="0" err="1" smtClean="0"/>
                        <a:t>antrales</a:t>
                      </a:r>
                      <a:r>
                        <a:rPr lang="fr-FR" sz="2200" baseline="0" dirty="0" smtClean="0"/>
                        <a:t> et </a:t>
                      </a:r>
                      <a:r>
                        <a:rPr lang="fr-FR" sz="2200" baseline="0" dirty="0" err="1" smtClean="0"/>
                        <a:t>fundiques</a:t>
                      </a:r>
                      <a:r>
                        <a:rPr lang="fr-FR" sz="2200" baseline="0" dirty="0" smtClean="0"/>
                        <a:t> pour rechercher </a:t>
                      </a:r>
                      <a:r>
                        <a:rPr lang="fr-FR" sz="2200" i="1" baseline="0" dirty="0" err="1" smtClean="0"/>
                        <a:t>Hp</a:t>
                      </a:r>
                      <a:r>
                        <a:rPr lang="fr-FR" sz="2200" i="1" baseline="0" dirty="0" smtClean="0"/>
                        <a:t>.</a:t>
                      </a:r>
                      <a:endParaRPr lang="fr-FR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19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57252" y="142860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14282" y="1000108"/>
          <a:ext cx="8643998" cy="55264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8826"/>
                <a:gridCol w="6715172"/>
              </a:tblGrid>
              <a:tr h="336865">
                <a:tc gridSpan="2">
                  <a:txBody>
                    <a:bodyPr/>
                    <a:lstStyle/>
                    <a:p>
                      <a:pPr algn="ctr"/>
                      <a:r>
                        <a:rPr lang="fr-FR" sz="2200" b="1" dirty="0" smtClean="0"/>
                        <a:t>Ulcères </a:t>
                      </a:r>
                      <a:r>
                        <a:rPr lang="fr-FR" sz="2200" b="1" i="1" dirty="0" err="1" smtClean="0"/>
                        <a:t>Hp</a:t>
                      </a:r>
                      <a:r>
                        <a:rPr lang="fr-FR" sz="2200" b="1" dirty="0" smtClean="0"/>
                        <a:t> négatifs</a:t>
                      </a:r>
                      <a:endParaRPr lang="fr-FR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194820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Ulcère</a:t>
                      </a:r>
                      <a:r>
                        <a:rPr lang="fr-FR" sz="2200" baseline="0" dirty="0" smtClean="0"/>
                        <a:t> duodénal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i="0" dirty="0" smtClean="0"/>
                        <a:t>Confirmer l’absence de </a:t>
                      </a:r>
                      <a:r>
                        <a:rPr lang="fr-FR" sz="2200" i="1" dirty="0" err="1" smtClean="0"/>
                        <a:t>Hp</a:t>
                      </a:r>
                      <a:r>
                        <a:rPr lang="fr-FR" sz="2200" i="1" baseline="0" dirty="0" smtClean="0"/>
                        <a:t> </a:t>
                      </a:r>
                      <a:r>
                        <a:rPr lang="fr-FR" sz="2200" i="0" baseline="0" dirty="0" smtClean="0"/>
                        <a:t>par test sérologique. Rechercher les autres causes d’ulcère (AINS, </a:t>
                      </a:r>
                      <a:r>
                        <a:rPr lang="fr-FR" sz="2200" i="0" baseline="0" dirty="0" err="1" smtClean="0"/>
                        <a:t>gastrinome</a:t>
                      </a:r>
                      <a:r>
                        <a:rPr lang="fr-FR" sz="2200" i="0" baseline="0" dirty="0" smtClean="0"/>
                        <a:t>…).</a:t>
                      </a:r>
                    </a:p>
                    <a:p>
                      <a:r>
                        <a:rPr lang="fr-FR" sz="2200" i="0" baseline="0" dirty="0" smtClean="0"/>
                        <a:t>Si prise d’AINS : arrêt de ceux-ci et traitement de 4 semaines par IPP</a:t>
                      </a:r>
                    </a:p>
                    <a:p>
                      <a:r>
                        <a:rPr lang="fr-FR" sz="2200" i="0" baseline="0" dirty="0" smtClean="0"/>
                        <a:t>Si patient asymptomatique, pas de contrôle par FOGD</a:t>
                      </a:r>
                    </a:p>
                    <a:p>
                      <a:r>
                        <a:rPr lang="fr-FR" sz="2200" i="0" baseline="0" dirty="0" smtClean="0"/>
                        <a:t>Si prise d’AINS et arrêt de ceux-ci impossible, donner de manière continue des IPP en association avec les AINS</a:t>
                      </a:r>
                      <a:endParaRPr lang="fr-FR" sz="2200" i="0" dirty="0"/>
                    </a:p>
                  </a:txBody>
                  <a:tcPr/>
                </a:tc>
              </a:tr>
              <a:tr h="2326099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Ulcère gastrique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Si prise d’AINS : arrêt de ceux-ci et traitement de 6 semaines par IPP. Toujours contrôle endoscopique</a:t>
                      </a:r>
                      <a:r>
                        <a:rPr lang="fr-FR" sz="2200" baseline="0" dirty="0" smtClean="0"/>
                        <a:t> avec biopsies. Si pas de cicatrisation et biopsies négatives (pour le cancer) : IPP 6 semaines et nouvelle FOGD. Si là encore pas de cicatrisation : chirurgie (risque de cancer infiltrant non accessible aux biopsies par FOGD) </a:t>
                      </a:r>
                      <a:endParaRPr lang="fr-FR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31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21429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46" y="1000108"/>
            <a:ext cx="8858312" cy="5214974"/>
          </a:xfrm>
        </p:spPr>
        <p:txBody>
          <a:bodyPr>
            <a:normAutofit/>
          </a:bodyPr>
          <a:lstStyle/>
          <a:p>
            <a:pPr algn="l">
              <a:buFontTx/>
              <a:buChar char="-"/>
            </a:pPr>
            <a:r>
              <a:rPr lang="fr-FR" dirty="0" err="1" smtClean="0"/>
              <a:t>Zollinger</a:t>
            </a:r>
            <a:r>
              <a:rPr lang="fr-FR" dirty="0" smtClean="0"/>
              <a:t> Ellison : IPP, </a:t>
            </a:r>
            <a:r>
              <a:rPr lang="fr-FR" dirty="0" err="1" smtClean="0"/>
              <a:t>Doxorubicine</a:t>
            </a:r>
            <a:r>
              <a:rPr lang="fr-FR" dirty="0" smtClean="0"/>
              <a:t>, </a:t>
            </a:r>
            <a:r>
              <a:rPr lang="fr-FR" dirty="0" err="1" smtClean="0"/>
              <a:t>streptozocine</a:t>
            </a:r>
            <a:r>
              <a:rPr lang="fr-FR" dirty="0" smtClean="0"/>
              <a:t>, chirurgie</a:t>
            </a:r>
          </a:p>
          <a:p>
            <a:pPr algn="l">
              <a:buFontTx/>
              <a:buChar char="-"/>
            </a:pPr>
            <a:r>
              <a:rPr lang="fr-FR" dirty="0" smtClean="0"/>
              <a:t>Complications :</a:t>
            </a:r>
          </a:p>
          <a:p>
            <a:pPr algn="l">
              <a:buFont typeface="Arial" pitchFamily="34" charset="0"/>
              <a:buChar char="•"/>
            </a:pPr>
            <a:r>
              <a:rPr lang="fr-FR" dirty="0" smtClean="0"/>
              <a:t>Sténose </a:t>
            </a:r>
            <a:r>
              <a:rPr lang="fr-FR" dirty="0" err="1" smtClean="0"/>
              <a:t>pyloro</a:t>
            </a:r>
            <a:r>
              <a:rPr lang="fr-FR" dirty="0" smtClean="0"/>
              <a:t> duodénale : aspiration gastrique, </a:t>
            </a:r>
            <a:r>
              <a:rPr lang="fr-FR" dirty="0" err="1" smtClean="0"/>
              <a:t>réequilibration</a:t>
            </a:r>
            <a:r>
              <a:rPr lang="fr-FR" dirty="0" smtClean="0"/>
              <a:t> hydro </a:t>
            </a:r>
            <a:r>
              <a:rPr lang="fr-FR" dirty="0" err="1" smtClean="0"/>
              <a:t>electrolytique</a:t>
            </a:r>
            <a:r>
              <a:rPr lang="fr-FR" dirty="0" smtClean="0"/>
              <a:t>, IPP, éradication de </a:t>
            </a:r>
            <a:r>
              <a:rPr lang="fr-FR" i="1" dirty="0" err="1" smtClean="0"/>
              <a:t>Hp</a:t>
            </a:r>
            <a:r>
              <a:rPr lang="fr-FR" i="1" dirty="0" smtClean="0"/>
              <a:t>, </a:t>
            </a:r>
            <a:r>
              <a:rPr lang="fr-FR" dirty="0" smtClean="0"/>
              <a:t>dilatation, chirurgie </a:t>
            </a:r>
          </a:p>
          <a:p>
            <a:pPr algn="l">
              <a:buFont typeface="Arial" pitchFamily="34" charset="0"/>
              <a:buChar char="•"/>
            </a:pPr>
            <a:r>
              <a:rPr lang="fr-FR" dirty="0" smtClean="0"/>
              <a:t>Hémorragie digestive : IPP (80 mg en </a:t>
            </a:r>
            <a:r>
              <a:rPr lang="fr-FR" dirty="0" err="1" smtClean="0"/>
              <a:t>bolus</a:t>
            </a:r>
            <a:r>
              <a:rPr lang="fr-FR" dirty="0" smtClean="0"/>
              <a:t> puis 8 mg/H pendant 3j), fer, transfusion, traitement endoscopique, traitement chirurgical</a:t>
            </a:r>
          </a:p>
          <a:p>
            <a:pPr algn="l"/>
            <a:endParaRPr lang="fr-FR" dirty="0" smtClean="0"/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307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71418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TRAITEMENT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9" y="785794"/>
            <a:ext cx="8501122" cy="4853006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fr-FR" dirty="0" smtClean="0"/>
              <a:t>Perforation : ATB, IPP, traitement endoscopique, traitement chirurgical</a:t>
            </a:r>
          </a:p>
          <a:p>
            <a:pPr algn="l">
              <a:buFont typeface="Arial" pitchFamily="34" charset="0"/>
              <a:buChar char="•"/>
            </a:pPr>
            <a:r>
              <a:rPr lang="fr-FR" dirty="0" smtClean="0"/>
              <a:t> Cancer </a:t>
            </a:r>
            <a:r>
              <a:rPr lang="fr-FR" dirty="0" smtClean="0">
                <a:sym typeface="Wingdings" pitchFamily="2" charset="2"/>
              </a:rPr>
              <a:t> chirurgie</a:t>
            </a:r>
            <a:endParaRPr lang="fr-FR" dirty="0" smtClean="0"/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21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85716"/>
            <a:ext cx="7772400" cy="742954"/>
          </a:xfrm>
        </p:spPr>
        <p:txBody>
          <a:bodyPr>
            <a:noAutofit/>
          </a:bodyPr>
          <a:lstStyle/>
          <a:p>
            <a:r>
              <a:rPr lang="fr-F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 </a:t>
            </a:r>
            <a:endParaRPr lang="fr-F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4" y="1004886"/>
            <a:ext cx="8715436" cy="4781568"/>
          </a:xfrm>
        </p:spPr>
        <p:txBody>
          <a:bodyPr>
            <a:normAutofit/>
          </a:bodyPr>
          <a:lstStyle/>
          <a:p>
            <a:pPr algn="l">
              <a:buFontTx/>
              <a:buChar char="-"/>
            </a:pPr>
            <a:r>
              <a:rPr lang="fr-FR" dirty="0" smtClean="0"/>
              <a:t>Le MUGD : affection chronique </a:t>
            </a:r>
          </a:p>
          <a:p>
            <a:pPr algn="l">
              <a:buFontTx/>
              <a:buChar char="-"/>
            </a:pPr>
            <a:r>
              <a:rPr lang="fr-FR" dirty="0" smtClean="0"/>
              <a:t>Le rôle de </a:t>
            </a:r>
            <a:r>
              <a:rPr lang="fr-FR" i="1" dirty="0" smtClean="0"/>
              <a:t>l’</a:t>
            </a:r>
            <a:r>
              <a:rPr lang="fr-FR" i="1" dirty="0" err="1" smtClean="0"/>
              <a:t>Hp</a:t>
            </a:r>
            <a:r>
              <a:rPr lang="fr-FR" dirty="0" smtClean="0"/>
              <a:t> est reconnu et ce germe a modifié la conception de la maladie</a:t>
            </a:r>
          </a:p>
          <a:p>
            <a:pPr algn="l">
              <a:buFontTx/>
              <a:buChar char="-"/>
            </a:pPr>
            <a:r>
              <a:rPr lang="fr-FR" dirty="0" smtClean="0"/>
              <a:t>Le FOGD avec biopsies gastriques est la clé du diagnostic</a:t>
            </a:r>
          </a:p>
          <a:p>
            <a:pPr algn="l">
              <a:buFontTx/>
              <a:buChar char="-"/>
            </a:pPr>
            <a:r>
              <a:rPr lang="fr-FR" dirty="0" smtClean="0"/>
              <a:t>Les IPP ont amélioré le pronostic de la maladie et les complications sont devenues plus rares.</a:t>
            </a:r>
          </a:p>
          <a:p>
            <a:pPr algn="l">
              <a:buFontTx/>
              <a:buChar char="-"/>
            </a:pPr>
            <a:r>
              <a:rPr lang="fr-FR" dirty="0" smtClean="0"/>
              <a:t>La recherche et l’éradication de </a:t>
            </a:r>
            <a:r>
              <a:rPr lang="fr-FR" i="1" dirty="0" err="1" smtClean="0"/>
              <a:t>Hp</a:t>
            </a:r>
            <a:r>
              <a:rPr lang="fr-FR" dirty="0" smtClean="0"/>
              <a:t> ont nettement diminué les </a:t>
            </a:r>
            <a:r>
              <a:rPr lang="fr-FR" dirty="0" err="1" smtClean="0"/>
              <a:t>recidives</a:t>
            </a:r>
            <a:endParaRPr lang="fr-FR" dirty="0" smtClean="0"/>
          </a:p>
          <a:p>
            <a:pPr algn="l">
              <a:buFontTx/>
              <a:buChar char="-"/>
            </a:pPr>
            <a:r>
              <a:rPr lang="fr-FR" dirty="0" smtClean="0"/>
              <a:t>Les indications opératoires ont pour la plupart disparu aujourd’hui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749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928802"/>
            <a:ext cx="8229600" cy="2714644"/>
          </a:xfrm>
        </p:spPr>
        <p:txBody>
          <a:bodyPr>
            <a:normAutofit/>
          </a:bodyPr>
          <a:lstStyle/>
          <a:p>
            <a:r>
              <a:rPr lang="fr-F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 DE VOTRE AIMABLE ATTENTION !</a:t>
            </a:r>
            <a:endParaRPr lang="fr-F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611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696</TotalTime>
  <Words>2132</Words>
  <Application>Microsoft Office PowerPoint</Application>
  <PresentationFormat>Affichage à l'écran (4:3)</PresentationFormat>
  <Paragraphs>313</Paragraphs>
  <Slides>58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59" baseType="lpstr">
      <vt:lpstr>Solstice</vt:lpstr>
      <vt:lpstr>MALADIE ULCEREUSE GASTRO-DUODENALE</vt:lpstr>
      <vt:lpstr>PLAN</vt:lpstr>
      <vt:lpstr>1. GENERALITES</vt:lpstr>
      <vt:lpstr>Présentation PowerPoint</vt:lpstr>
      <vt:lpstr>1. GENERALITES</vt:lpstr>
      <vt:lpstr>1. GENERALITES</vt:lpstr>
      <vt:lpstr>1. GENERALITES</vt:lpstr>
      <vt:lpstr>1. GENERALITES</vt:lpstr>
      <vt:lpstr>1. GENERALITES</vt:lpstr>
      <vt:lpstr>1. GENERALITES</vt:lpstr>
      <vt:lpstr>2. SIGNES</vt:lpstr>
      <vt:lpstr>2. SIGNES</vt:lpstr>
      <vt:lpstr>2. SIGNES</vt:lpstr>
      <vt:lpstr> </vt:lpstr>
      <vt:lpstr>2. SIGNES</vt:lpstr>
      <vt:lpstr>2. SIGNES</vt:lpstr>
      <vt:lpstr>2. SIGNES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2. SIGNES</vt:lpstr>
      <vt:lpstr>2. SIGNES</vt:lpstr>
      <vt:lpstr>2. SIGNES</vt:lpstr>
      <vt:lpstr>2. SIGNES</vt:lpstr>
      <vt:lpstr>2. SIGNES</vt:lpstr>
      <vt:lpstr>Présentation PowerPoint</vt:lpstr>
      <vt:lpstr>3. DIAGNOSTIC </vt:lpstr>
      <vt:lpstr>3. DIAGNOSTIC </vt:lpstr>
      <vt:lpstr>3. DIAGNOSTIC </vt:lpstr>
      <vt:lpstr>3. DIAGNOSTIC </vt:lpstr>
      <vt:lpstr>4. TRAITEMENT</vt:lpstr>
      <vt:lpstr>4. TRAITEMENT</vt:lpstr>
      <vt:lpstr>4. TRAITEMENT</vt:lpstr>
      <vt:lpstr>4. TRAITEMENT</vt:lpstr>
      <vt:lpstr>4. TRAITEMENT</vt:lpstr>
      <vt:lpstr>4. TRAITEMENT</vt:lpstr>
      <vt:lpstr>4. TRAITEMENT</vt:lpstr>
      <vt:lpstr>4. TRAITEMENT</vt:lpstr>
      <vt:lpstr>4. TRAITEMENT</vt:lpstr>
      <vt:lpstr>TRAITEMENT</vt:lpstr>
      <vt:lpstr>TRAITEMENT</vt:lpstr>
      <vt:lpstr>TRAITEMENT</vt:lpstr>
      <vt:lpstr>TRAITEMENT</vt:lpstr>
      <vt:lpstr>Présentation PowerPoint</vt:lpstr>
      <vt:lpstr>Présentation PowerPoint</vt:lpstr>
      <vt:lpstr>Présentation PowerPoint</vt:lpstr>
      <vt:lpstr>4. TRAITEMENT</vt:lpstr>
      <vt:lpstr>4. TRAITEMENT</vt:lpstr>
      <vt:lpstr>4. TRAITEMENT</vt:lpstr>
      <vt:lpstr>4. TRAITEMENT</vt:lpstr>
      <vt:lpstr>4. TRAITEMENT</vt:lpstr>
      <vt:lpstr>CONCLUSION </vt:lpstr>
      <vt:lpstr>MERCI DE VOTRE AIMABLE ATTENTION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MALADIE ULCEREUSE GASTRO-DUODENALE</dc:title>
  <dc:creator>Sow</dc:creator>
  <cp:lastModifiedBy>Sow</cp:lastModifiedBy>
  <cp:revision>37</cp:revision>
  <dcterms:created xsi:type="dcterms:W3CDTF">2018-01-16T02:42:14Z</dcterms:created>
  <dcterms:modified xsi:type="dcterms:W3CDTF">2018-01-18T10:02:10Z</dcterms:modified>
</cp:coreProperties>
</file>